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87"/>
  </p:notesMasterIdLst>
  <p:handoutMasterIdLst>
    <p:handoutMasterId r:id="rId88"/>
  </p:handoutMasterIdLst>
  <p:sldIdLst>
    <p:sldId id="256" r:id="rId2"/>
    <p:sldId id="877" r:id="rId3"/>
    <p:sldId id="878" r:id="rId4"/>
    <p:sldId id="879" r:id="rId5"/>
    <p:sldId id="968" r:id="rId6"/>
    <p:sldId id="880" r:id="rId7"/>
    <p:sldId id="881" r:id="rId8"/>
    <p:sldId id="882" r:id="rId9"/>
    <p:sldId id="969" r:id="rId10"/>
    <p:sldId id="883" r:id="rId11"/>
    <p:sldId id="884" r:id="rId12"/>
    <p:sldId id="885" r:id="rId13"/>
    <p:sldId id="886" r:id="rId14"/>
    <p:sldId id="887" r:id="rId15"/>
    <p:sldId id="889" r:id="rId16"/>
    <p:sldId id="890" r:id="rId17"/>
    <p:sldId id="891" r:id="rId18"/>
    <p:sldId id="892" r:id="rId19"/>
    <p:sldId id="893" r:id="rId20"/>
    <p:sldId id="894" r:id="rId21"/>
    <p:sldId id="895" r:id="rId22"/>
    <p:sldId id="896" r:id="rId23"/>
    <p:sldId id="897" r:id="rId24"/>
    <p:sldId id="964" r:id="rId25"/>
    <p:sldId id="898" r:id="rId26"/>
    <p:sldId id="965" r:id="rId27"/>
    <p:sldId id="899" r:id="rId28"/>
    <p:sldId id="900" r:id="rId29"/>
    <p:sldId id="901" r:id="rId30"/>
    <p:sldId id="903" r:id="rId31"/>
    <p:sldId id="904" r:id="rId32"/>
    <p:sldId id="905" r:id="rId33"/>
    <p:sldId id="906" r:id="rId34"/>
    <p:sldId id="907" r:id="rId35"/>
    <p:sldId id="908" r:id="rId36"/>
    <p:sldId id="966" r:id="rId37"/>
    <p:sldId id="967" r:id="rId38"/>
    <p:sldId id="909" r:id="rId39"/>
    <p:sldId id="910" r:id="rId40"/>
    <p:sldId id="912" r:id="rId41"/>
    <p:sldId id="913" r:id="rId42"/>
    <p:sldId id="914" r:id="rId43"/>
    <p:sldId id="915" r:id="rId44"/>
    <p:sldId id="916" r:id="rId45"/>
    <p:sldId id="918" r:id="rId46"/>
    <p:sldId id="919" r:id="rId47"/>
    <p:sldId id="920" r:id="rId48"/>
    <p:sldId id="922" r:id="rId49"/>
    <p:sldId id="923" r:id="rId50"/>
    <p:sldId id="924" r:id="rId51"/>
    <p:sldId id="926" r:id="rId52"/>
    <p:sldId id="927" r:id="rId53"/>
    <p:sldId id="928" r:id="rId54"/>
    <p:sldId id="970" r:id="rId55"/>
    <p:sldId id="971" r:id="rId56"/>
    <p:sldId id="960" r:id="rId57"/>
    <p:sldId id="961" r:id="rId58"/>
    <p:sldId id="962" r:id="rId59"/>
    <p:sldId id="963" r:id="rId60"/>
    <p:sldId id="930" r:id="rId61"/>
    <p:sldId id="931" r:id="rId62"/>
    <p:sldId id="932" r:id="rId63"/>
    <p:sldId id="933" r:id="rId64"/>
    <p:sldId id="934" r:id="rId65"/>
    <p:sldId id="935" r:id="rId66"/>
    <p:sldId id="936" r:id="rId67"/>
    <p:sldId id="938" r:id="rId68"/>
    <p:sldId id="939" r:id="rId69"/>
    <p:sldId id="940" r:id="rId70"/>
    <p:sldId id="941" r:id="rId71"/>
    <p:sldId id="942" r:id="rId72"/>
    <p:sldId id="943" r:id="rId73"/>
    <p:sldId id="945" r:id="rId74"/>
    <p:sldId id="946" r:id="rId75"/>
    <p:sldId id="947" r:id="rId76"/>
    <p:sldId id="949" r:id="rId77"/>
    <p:sldId id="951" r:id="rId78"/>
    <p:sldId id="953" r:id="rId79"/>
    <p:sldId id="954" r:id="rId80"/>
    <p:sldId id="955" r:id="rId81"/>
    <p:sldId id="956" r:id="rId82"/>
    <p:sldId id="957" r:id="rId83"/>
    <p:sldId id="958" r:id="rId84"/>
    <p:sldId id="959" r:id="rId85"/>
    <p:sldId id="275" r:id="rId86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7E6"/>
    <a:srgbClr val="50C1BE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94362" autoAdjust="0"/>
  </p:normalViewPr>
  <p:slideViewPr>
    <p:cSldViewPr>
      <p:cViewPr varScale="1">
        <p:scale>
          <a:sx n="91" d="100"/>
          <a:sy n="91" d="100"/>
        </p:scale>
        <p:origin x="-1590" y="-102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2019-03-18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2019-03-18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3004317"/>
            <a:ext cx="5148064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3635752"/>
            <a:ext cx="51480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3" y="1659835"/>
            <a:ext cx="2693964" cy="3515469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46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7531" y="1124744"/>
            <a:ext cx="8474901" cy="5376597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38A4A1"/>
              </a:buClr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990575" indent="-380990">
              <a:buClr>
                <a:srgbClr val="FED2AB"/>
              </a:buClr>
              <a:buSzPct val="70000"/>
              <a:buFont typeface="Wingdings" panose="05000000000000000000" pitchFamily="2" charset="2"/>
              <a:buChar char="l"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>
              <a:buClr>
                <a:srgbClr val="38A4A1"/>
              </a:buCl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6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/24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  <p:sldLayoutId id="2147484676" r:id="rId5"/>
    <p:sldLayoutId id="2147484677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16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b="0" dirty="0"/>
              <a:t>JDBC</a:t>
            </a:r>
            <a:r>
              <a:rPr lang="ko-KR" altLang="en-US" sz="2800" b="0" dirty="0"/>
              <a:t>로 데이터베이스와 </a:t>
            </a:r>
            <a:r>
              <a:rPr lang="en-US" altLang="ko-KR" sz="2800" b="0" dirty="0"/>
              <a:t>JSP </a:t>
            </a:r>
            <a:r>
              <a:rPr lang="ko-KR" altLang="en-US" sz="2800" b="0" dirty="0"/>
              <a:t>연동</a:t>
            </a:r>
            <a:endParaRPr lang="ko-KR" altLang="en-US" sz="2800" dirty="0"/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데이터베이스 연결 닫기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데이터베이스 연결이 더 이상 필요하지 않으면 데이터베이스와 </a:t>
            </a:r>
            <a:r>
              <a:rPr lang="en-US" altLang="ko-KR" b="0" dirty="0" smtClean="0"/>
              <a:t>JDBC </a:t>
            </a:r>
            <a:r>
              <a:rPr lang="ko-KR" altLang="en-US" b="0" dirty="0" smtClean="0"/>
              <a:t>리소스가 자동으로 닫힐 때까지 </a:t>
            </a:r>
            <a:r>
              <a:rPr lang="ko-KR" altLang="en-US" b="0" dirty="0"/>
              <a:t>대기하는 것이 아니라 </a:t>
            </a:r>
            <a:r>
              <a:rPr lang="en-US" altLang="ko-KR" b="0" dirty="0"/>
              <a:t>close( 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생성한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</a:t>
            </a:r>
            <a:r>
              <a:rPr lang="ko-KR" altLang="en-US" b="0" dirty="0" smtClean="0"/>
              <a:t>해제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일반적으로 </a:t>
            </a:r>
            <a:r>
              <a:rPr lang="ko-KR" altLang="en-US" b="0" dirty="0"/>
              <a:t>데이터베이스 리소스를 사용하지 않기 위해 사용을 끝내자마자 리소스를 해제하는 </a:t>
            </a:r>
            <a:r>
              <a:rPr lang="ko-KR" altLang="en-US" b="0" dirty="0" smtClean="0"/>
              <a:t>것이 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140968"/>
            <a:ext cx="68770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772764"/>
            <a:ext cx="6915150" cy="27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476250"/>
          </a:xfrm>
          <a:prstGeom prst="rect">
            <a:avLst/>
          </a:prstGeo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772816"/>
            <a:ext cx="6966167" cy="2016224"/>
          </a:xfrm>
        </p:spPr>
      </p:pic>
    </p:spTree>
    <p:extLst>
      <p:ext uri="{BB962C8B-B14F-4D97-AF65-F5344CB8AC3E}">
        <p14:creationId xmlns:p14="http://schemas.microsoft.com/office/powerpoint/2010/main" val="91313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95536" y="1110902"/>
            <a:ext cx="8137153" cy="5715000"/>
            <a:chOff x="395287" y="-1246066"/>
            <a:chExt cx="8353425" cy="9058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287" y="-1246066"/>
              <a:ext cx="8353425" cy="69913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49" y="5745284"/>
              <a:ext cx="8343900" cy="206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715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04" y="1482778"/>
            <a:ext cx="3076575" cy="4800600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02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정적인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쿼리를 사용하고 </a:t>
            </a:r>
            <a:r>
              <a:rPr lang="ko-KR" altLang="en-US" b="0" dirty="0"/>
              <a:t>나면 더는 사용할 수 </a:t>
            </a:r>
            <a:r>
              <a:rPr lang="ko-KR" altLang="en-US" b="0" dirty="0" smtClean="0"/>
              <a:t>없음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</a:t>
            </a:r>
            <a:r>
              <a:rPr lang="ko-KR" altLang="en-US" b="0" dirty="0"/>
              <a:t>쿼리를 끝내면 </a:t>
            </a:r>
            <a:r>
              <a:rPr lang="en-US" altLang="ko-KR" b="0" dirty="0"/>
              <a:t>close( )</a:t>
            </a:r>
            <a:r>
              <a:rPr lang="ko-KR" altLang="en-US" b="0" dirty="0"/>
              <a:t>를 사용하여 객체를 </a:t>
            </a:r>
            <a:r>
              <a:rPr lang="ko-KR" altLang="en-US" b="0" dirty="0" smtClean="0"/>
              <a:t>즉시 해제해야 함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close</a:t>
            </a:r>
            <a:r>
              <a:rPr lang="en-US" altLang="ko-KR" b="0" dirty="0"/>
              <a:t>( )</a:t>
            </a:r>
            <a:r>
              <a:rPr lang="ko-KR" altLang="en-US" b="0" dirty="0"/>
              <a:t>를 사용하여 객체를 즉시 해제하지 않으면 무시할 수 없는 공간이 </a:t>
            </a:r>
            <a:r>
              <a:rPr lang="ko-KR" altLang="en-US" b="0" dirty="0" smtClean="0"/>
              <a:t>필요하며 </a:t>
            </a:r>
            <a:r>
              <a:rPr lang="ko-KR" altLang="en-US" b="0" dirty="0"/>
              <a:t>페이지가 다른 작업을 수행하는 동안 멈추지 않기 </a:t>
            </a:r>
            <a:r>
              <a:rPr lang="ko-KR" altLang="en-US" b="0" dirty="0" smtClean="0"/>
              <a:t>때문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복잡하지 </a:t>
            </a:r>
            <a:r>
              <a:rPr lang="ko-KR" altLang="en-US" b="0" dirty="0"/>
              <a:t>않은 간단한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사용하는 경우에 </a:t>
            </a:r>
            <a:r>
              <a:rPr lang="ko-KR" altLang="en-US" b="0" dirty="0" smtClean="0"/>
              <a:t>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3.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318"/>
            <a:ext cx="82296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8" y="4596534"/>
            <a:ext cx="8305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5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조회하기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5" y="1880698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5" y="2492896"/>
            <a:ext cx="8267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87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smtClean="0"/>
              <a:t>삭제하기</a:t>
            </a:r>
            <a:endParaRPr lang="en-US" altLang="ko-KR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삭제하는 </a:t>
            </a:r>
            <a:r>
              <a:rPr lang="ko-KR" altLang="en-US" b="0" dirty="0"/>
              <a:t>데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32797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5" y="3197949"/>
            <a:ext cx="82581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2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31818"/>
            <a:ext cx="8286750" cy="280412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09588" y="3735939"/>
            <a:ext cx="8305800" cy="2910879"/>
            <a:chOff x="530027" y="3609886"/>
            <a:chExt cx="8305800" cy="29352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609886"/>
              <a:ext cx="8296275" cy="184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027" y="5268778"/>
              <a:ext cx="8296275" cy="127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4842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1915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0" y="1556792"/>
            <a:ext cx="8305800" cy="32099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71" y="4129722"/>
            <a:ext cx="3666667" cy="1495238"/>
          </a:xfrm>
        </p:spPr>
      </p:pic>
    </p:spTree>
    <p:extLst>
      <p:ext uri="{BB962C8B-B14F-4D97-AF65-F5344CB8AC3E}">
        <p14:creationId xmlns:p14="http://schemas.microsoft.com/office/powerpoint/2010/main" val="356051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196752"/>
            <a:ext cx="8324850" cy="48291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00808"/>
            <a:ext cx="2376264" cy="1728192"/>
          </a:xfrm>
        </p:spPr>
      </p:pic>
    </p:spTree>
    <p:extLst>
      <p:ext uri="{BB962C8B-B14F-4D97-AF65-F5344CB8AC3E}">
        <p14:creationId xmlns:p14="http://schemas.microsoft.com/office/powerpoint/2010/main" val="1402109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63436" y="1016726"/>
            <a:ext cx="8568000" cy="5580625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xmlns="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xmlns="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xmlns="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xmlns="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 로딩 및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DBMS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:a16="http://schemas.microsoft.com/office/drawing/2014/main" xmlns="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xmlns="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xmlns="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쿼리 실행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Oval 38">
            <a:extLst>
              <a:ext uri="{FF2B5EF4-FFF2-40B4-BE49-F238E27FC236}">
                <a16:creationId xmlns:a16="http://schemas.microsoft.com/office/drawing/2014/main" xmlns="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xmlns="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 smtClean="0">
                <a:latin typeface="맑은 고딕" panose="020B0503020000020004" pitchFamily="50" charset="-127"/>
              </a:rPr>
              <a:t>쿼리문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 실행 결과 값 가져오기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2" name="Oval 38">
            <a:extLst>
              <a:ext uri="{FF2B5EF4-FFF2-40B4-BE49-F238E27FC236}">
                <a16:creationId xmlns:a16="http://schemas.microsoft.com/office/drawing/2014/main" xmlns="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xmlns="" id="{A1D087A5-BC02-4A12-A503-0123A850BC88}"/>
              </a:ext>
            </a:extLst>
          </p:cNvPr>
          <p:cNvSpPr/>
          <p:nvPr/>
        </p:nvSpPr>
        <p:spPr>
          <a:xfrm>
            <a:off x="1087060" y="3717306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228991CF-971D-4BD1-9444-A3ADF601E98D}"/>
              </a:ext>
            </a:extLst>
          </p:cNvPr>
          <p:cNvSpPr txBox="1"/>
          <p:nvPr/>
        </p:nvSpPr>
        <p:spPr bwMode="auto">
          <a:xfrm>
            <a:off x="1683837" y="3812131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상품 조회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등록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수정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삭제하기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6" name="Oval 38">
            <a:extLst>
              <a:ext uri="{FF2B5EF4-FFF2-40B4-BE49-F238E27FC236}">
                <a16:creationId xmlns:a16="http://schemas.microsoft.com/office/drawing/2014/main" xmlns="" id="{EFB909A1-2553-431D-8951-2FCAB83352F3}"/>
              </a:ext>
            </a:extLst>
          </p:cNvPr>
          <p:cNvSpPr/>
          <p:nvPr/>
        </p:nvSpPr>
        <p:spPr>
          <a:xfrm>
            <a:off x="755576" y="3687000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6723D6-6106-4E80-84D8-C064B79C73D4}"/>
              </a:ext>
            </a:extLst>
          </p:cNvPr>
          <p:cNvSpPr txBox="1"/>
          <p:nvPr/>
        </p:nvSpPr>
        <p:spPr>
          <a:xfrm>
            <a:off x="879457" y="376765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7" y="4499306"/>
            <a:ext cx="729294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196752"/>
            <a:ext cx="8315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6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652462"/>
            <a:ext cx="8296275" cy="55530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56792"/>
            <a:ext cx="3219450" cy="1143000"/>
          </a:xfrm>
        </p:spPr>
      </p:pic>
    </p:spTree>
    <p:extLst>
      <p:ext uri="{BB962C8B-B14F-4D97-AF65-F5344CB8AC3E}">
        <p14:creationId xmlns:p14="http://schemas.microsoft.com/office/powerpoint/2010/main" val="1982656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08018"/>
            <a:ext cx="8267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49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동적인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Prepared Statement </a:t>
            </a:r>
            <a:r>
              <a:rPr lang="ko-KR" altLang="en-US" b="0" dirty="0"/>
              <a:t>객체는 하나의 객체로 여러 번의 쿼리를 실행할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동일한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특정 </a:t>
            </a:r>
            <a:r>
              <a:rPr lang="ko-KR" altLang="en-US" b="0" dirty="0" smtClean="0"/>
              <a:t>값만 </a:t>
            </a:r>
            <a:r>
              <a:rPr lang="ko-KR" altLang="en-US" b="0" dirty="0"/>
              <a:t>바꾸어서 여러 번 실행해야 할 때</a:t>
            </a:r>
            <a:r>
              <a:rPr lang="en-US" altLang="ko-KR" b="0" dirty="0"/>
              <a:t>, </a:t>
            </a:r>
            <a:r>
              <a:rPr lang="ko-KR" altLang="en-US" b="0" dirty="0"/>
              <a:t>매개변수가 많아서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정리해야 할 때 </a:t>
            </a:r>
            <a:r>
              <a:rPr lang="ko-KR" altLang="en-US" b="0" dirty="0" smtClean="0"/>
              <a:t>유용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284984"/>
            <a:ext cx="82486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81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PreparedStatement</a:t>
            </a:r>
            <a:r>
              <a:rPr lang="ko-KR" altLang="en-US" dirty="0"/>
              <a:t>를 사용하는 이유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sp>
        <p:nvSpPr>
          <p:cNvPr id="5" name="바닥글 개체 틀 3"/>
          <p:cNvSpPr txBox="1">
            <a:spLocks/>
          </p:cNvSpPr>
          <p:nvPr/>
        </p:nvSpPr>
        <p:spPr>
          <a:xfrm>
            <a:off x="3225800" y="7125344"/>
            <a:ext cx="2895600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r>
              <a:rPr lang="en-US" altLang="ko-KR" smtClean="0"/>
              <a:t>JSP 2.0 Programming</a:t>
            </a:r>
            <a:endParaRPr lang="en-US" altLang="ko-KR"/>
          </a:p>
        </p:txBody>
      </p:sp>
      <p:sp>
        <p:nvSpPr>
          <p:cNvPr id="6" name="슬라이드 번호 개체 틀 4"/>
          <p:cNvSpPr txBox="1">
            <a:spLocks/>
          </p:cNvSpPr>
          <p:nvPr/>
        </p:nvSpPr>
        <p:spPr>
          <a:xfrm>
            <a:off x="8570913" y="7003107"/>
            <a:ext cx="503237" cy="3143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fld id="{90C41BAF-AB25-4758-9892-D9DC51ABF107}" type="slidenum">
              <a:rPr lang="ko-KR" altLang="en-US" smtClean="0"/>
              <a:pPr/>
              <a:t>24</a:t>
            </a:fld>
            <a:endParaRPr lang="en-US" altLang="ko-KR"/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50825" y="5164782"/>
            <a:ext cx="8569325" cy="288925"/>
          </a:xfrm>
          <a:prstGeom prst="rect">
            <a:avLst/>
          </a:prstGeom>
          <a:solidFill>
            <a:srgbClr val="D6E7E6"/>
          </a:solidFill>
          <a:ln>
            <a:noFill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250825" y="3220094"/>
            <a:ext cx="8642350" cy="792163"/>
          </a:xfrm>
          <a:prstGeom prst="rect">
            <a:avLst/>
          </a:prstGeom>
          <a:solidFill>
            <a:srgbClr val="D6E7E6"/>
          </a:solidFill>
          <a:ln>
            <a:noFill/>
          </a:ln>
          <a:effectLst/>
        </p:spPr>
        <p:txBody>
          <a:bodyPr wrap="none" anchor="ctr"/>
          <a:lstStyle/>
          <a:p>
            <a:pPr algn="r"/>
            <a:r>
              <a:rPr lang="ko-KR" altLang="en-US" sz="1600" b="1" dirty="0"/>
              <a:t>매번</a:t>
            </a:r>
          </a:p>
          <a:p>
            <a:pPr algn="r"/>
            <a:r>
              <a:rPr lang="ko-KR" altLang="en-US" sz="1600" b="1" dirty="0"/>
              <a:t>쿼리</a:t>
            </a:r>
          </a:p>
          <a:p>
            <a:pPr algn="r"/>
            <a:r>
              <a:rPr lang="ko-KR" altLang="en-US" sz="1600" b="1" dirty="0"/>
              <a:t>분석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01600" y="1412776"/>
            <a:ext cx="7670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ko-KR" altLang="en-US" i="1" dirty="0" smtClean="0">
                <a:latin typeface="+mn-ea"/>
                <a:ea typeface="+mn-ea"/>
              </a:rPr>
              <a:t>1</a:t>
            </a:r>
            <a:r>
              <a:rPr lang="en-US" altLang="ko-KR" i="1" dirty="0" smtClean="0">
                <a:latin typeface="+mn-ea"/>
                <a:ea typeface="+mn-ea"/>
              </a:rPr>
              <a:t>) </a:t>
            </a:r>
            <a:r>
              <a:rPr lang="ko-KR" altLang="ko-KR" i="1" dirty="0">
                <a:latin typeface="+mn-ea"/>
                <a:ea typeface="+mn-ea"/>
              </a:rPr>
              <a:t>반복해서 실행되는 동일 쿼리의 속도를 증가시키기 위해</a:t>
            </a:r>
            <a:endParaRPr lang="en-US" altLang="ko-KR" i="1" dirty="0">
              <a:latin typeface="+mn-ea"/>
              <a:ea typeface="+mn-ea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2381894"/>
            <a:ext cx="8715375" cy="4295775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93700" y="2212032"/>
            <a:ext cx="1225550" cy="407987"/>
          </a:xfrm>
          <a:prstGeom prst="roundRect">
            <a:avLst>
              <a:gd name="adj" fmla="val 33824"/>
            </a:avLst>
          </a:prstGeom>
          <a:solidFill>
            <a:srgbClr val="D6E7E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800" b="1">
                <a:latin typeface="HY헤드라인M" pitchFamily="18" charset="-127"/>
                <a:ea typeface="HY헤드라인M" pitchFamily="18" charset="-127"/>
              </a:rPr>
              <a:t>Code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76238" y="2677169"/>
            <a:ext cx="7650162" cy="155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 dirty="0"/>
              <a:t>String ids = {"</a:t>
            </a:r>
            <a:r>
              <a:rPr lang="en-US" altLang="ko-KR" sz="1600" dirty="0" err="1"/>
              <a:t>abc</a:t>
            </a:r>
            <a:r>
              <a:rPr lang="en-US" altLang="ko-KR" sz="1600" dirty="0"/>
              <a:t>", "</a:t>
            </a:r>
            <a:r>
              <a:rPr lang="en-US" altLang="ko-KR" sz="1600" dirty="0" err="1"/>
              <a:t>def</a:t>
            </a:r>
            <a:r>
              <a:rPr lang="en-US" altLang="ko-KR" sz="1600" dirty="0"/>
              <a:t>", "</a:t>
            </a:r>
            <a:r>
              <a:rPr lang="en-US" altLang="ko-KR" sz="1600" dirty="0" err="1"/>
              <a:t>ghi</a:t>
            </a:r>
            <a:r>
              <a:rPr lang="en-US" altLang="ko-KR" sz="1600" dirty="0"/>
              <a:t>", .... };</a:t>
            </a:r>
          </a:p>
          <a:p>
            <a:r>
              <a:rPr lang="en-US" altLang="ko-KR" sz="1600" dirty="0" err="1"/>
              <a:t>stmt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conn.createStatement</a:t>
            </a:r>
            <a:r>
              <a:rPr lang="en-US" altLang="ko-KR" sz="1600" dirty="0"/>
              <a:t>();</a:t>
            </a:r>
          </a:p>
          <a:p>
            <a:r>
              <a:rPr lang="en-US" altLang="ko-KR" sz="1600" dirty="0" err="1"/>
              <a:t>stmt.executeQuery</a:t>
            </a:r>
            <a:r>
              <a:rPr lang="en-US" altLang="ko-KR" sz="1600" dirty="0"/>
              <a:t>("select * form MEMBER where MEMBERID = '"+ids[0]+"'");</a:t>
            </a:r>
          </a:p>
          <a:p>
            <a:r>
              <a:rPr lang="en-US" altLang="ko-KR" sz="1600" dirty="0" err="1"/>
              <a:t>stmt.executeQuery</a:t>
            </a:r>
            <a:r>
              <a:rPr lang="en-US" altLang="ko-KR" sz="1600" dirty="0"/>
              <a:t>("select * form MEMBER where MEMBERID = '"+ids[1]+"'");</a:t>
            </a:r>
          </a:p>
          <a:p>
            <a:r>
              <a:rPr lang="en-US" altLang="ko-KR" sz="1600" dirty="0" err="1"/>
              <a:t>stmt.executeQuery</a:t>
            </a:r>
            <a:r>
              <a:rPr lang="en-US" altLang="ko-KR" sz="1600" dirty="0"/>
              <a:t>("select * form MEMBER where MEMBERID = '"+ids[2]+"'");</a:t>
            </a:r>
          </a:p>
          <a:p>
            <a:r>
              <a:rPr lang="en-US" altLang="ko-KR" sz="1600" dirty="0"/>
              <a:t>‥‥‥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77825" y="4877444"/>
            <a:ext cx="8181975" cy="158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/>
              <a:t>String ids = {"abc", "def", "ghi" };</a:t>
            </a:r>
          </a:p>
          <a:p>
            <a:r>
              <a:rPr lang="en-US" altLang="ko-KR" sz="1600"/>
              <a:t>pstmt = </a:t>
            </a:r>
            <a:r>
              <a:rPr lang="en-US" altLang="ko-KR" sz="1800" b="1"/>
              <a:t>conn.prepareStatement</a:t>
            </a:r>
            <a:r>
              <a:rPr lang="en-US" altLang="ko-KR" sz="1600"/>
              <a:t>("select * from MEMBER  where MEMBERID = ?");</a:t>
            </a:r>
          </a:p>
          <a:p>
            <a:r>
              <a:rPr lang="en-US" altLang="ko-KR" sz="1600"/>
              <a:t>for (int i = 0 ; i &lt; ids.length ; i++) {</a:t>
            </a:r>
          </a:p>
          <a:p>
            <a:r>
              <a:rPr lang="en-US" altLang="ko-KR" sz="1600"/>
              <a:t>    pstmt.setString(1, ids[i]);</a:t>
            </a:r>
          </a:p>
          <a:p>
            <a:r>
              <a:rPr lang="en-US" altLang="ko-KR" sz="1600"/>
              <a:t>    pstmt.executeQuery();</a:t>
            </a:r>
          </a:p>
          <a:p>
            <a:r>
              <a:rPr lang="en-US" altLang="ko-KR" sz="1600"/>
              <a:t>}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7102475" y="4828232"/>
            <a:ext cx="1717675" cy="33655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ko-KR" altLang="en-US" sz="1600" b="1" dirty="0"/>
              <a:t>한번만 쿼리 분석</a:t>
            </a: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8459788" y="4085282"/>
            <a:ext cx="0" cy="79216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6808788" y="4305944"/>
            <a:ext cx="1724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400"/>
              <a:t>쿼리분석 시간 단축</a:t>
            </a:r>
          </a:p>
        </p:txBody>
      </p:sp>
    </p:spTree>
    <p:extLst>
      <p:ext uri="{BB962C8B-B14F-4D97-AF65-F5344CB8AC3E}">
        <p14:creationId xmlns:p14="http://schemas.microsoft.com/office/powerpoint/2010/main" val="371002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593526"/>
          </a:xfrm>
        </p:spPr>
        <p:txBody>
          <a:bodyPr/>
          <a:lstStyle/>
          <a:p>
            <a:r>
              <a:rPr lang="en-US" altLang="ko-KR" dirty="0" err="1"/>
              <a:t>PreparedStatement</a:t>
            </a:r>
            <a:r>
              <a:rPr lang="ko-KR" altLang="en-US" dirty="0"/>
              <a:t>를 사용하는 이유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11560" y="1412776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i="1" dirty="0" smtClean="0">
                <a:latin typeface="+mn-ea"/>
                <a:ea typeface="+mn-ea"/>
              </a:rPr>
              <a:t>2) </a:t>
            </a:r>
            <a:r>
              <a:rPr lang="ko-KR" altLang="en-US" i="1" dirty="0">
                <a:latin typeface="+mn-ea"/>
                <a:ea typeface="+mn-ea"/>
              </a:rPr>
              <a:t>쿼리에 들어갈 값을 자동으로 변환</a:t>
            </a:r>
            <a:r>
              <a:rPr lang="en-US" altLang="ko-KR" i="1" dirty="0">
                <a:latin typeface="+mn-ea"/>
                <a:ea typeface="+mn-ea"/>
              </a:rPr>
              <a:t>.</a:t>
            </a:r>
          </a:p>
          <a:p>
            <a:r>
              <a:rPr lang="en-US" altLang="ko-KR" i="1" dirty="0" smtClean="0">
                <a:latin typeface="+mn-ea"/>
                <a:ea typeface="+mn-ea"/>
              </a:rPr>
              <a:t>3) </a:t>
            </a:r>
            <a:r>
              <a:rPr lang="ko-KR" altLang="en-US" i="1" dirty="0">
                <a:latin typeface="+mn-ea"/>
                <a:ea typeface="+mn-ea"/>
              </a:rPr>
              <a:t>쿼리 코드의 복잡성 없앰</a:t>
            </a:r>
            <a:r>
              <a:rPr lang="en-US" altLang="ko-KR" i="1" dirty="0">
                <a:latin typeface="+mn-ea"/>
                <a:ea typeface="+mn-ea"/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79388" y="2446735"/>
            <a:ext cx="8715375" cy="4078609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393700" y="2276872"/>
            <a:ext cx="1225550" cy="407988"/>
          </a:xfrm>
          <a:prstGeom prst="roundRect">
            <a:avLst>
              <a:gd name="adj" fmla="val 33824"/>
            </a:avLst>
          </a:prstGeom>
          <a:solidFill>
            <a:srgbClr val="D6E7E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800" b="1">
                <a:latin typeface="HY헤드라인M" pitchFamily="18" charset="-127"/>
                <a:ea typeface="HY헤드라인M" pitchFamily="18" charset="-127"/>
              </a:rPr>
              <a:t>Code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76238" y="2742010"/>
            <a:ext cx="786765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1600" dirty="0">
                <a:latin typeface="+mn-ea"/>
                <a:ea typeface="+mn-ea"/>
              </a:rPr>
              <a:t>String value = </a:t>
            </a:r>
            <a:r>
              <a:rPr lang="en-US" altLang="ko-KR" sz="1600" dirty="0" smtClean="0">
                <a:latin typeface="+mn-ea"/>
                <a:ea typeface="+mn-ea"/>
              </a:rPr>
              <a:t>＂</a:t>
            </a:r>
            <a:r>
              <a:rPr lang="ko-KR" altLang="en-US" sz="1600" dirty="0" smtClean="0">
                <a:latin typeface="+mn-ea"/>
                <a:ea typeface="+mn-ea"/>
              </a:rPr>
              <a:t>홍길</a:t>
            </a:r>
            <a:r>
              <a:rPr lang="en-US" altLang="ko-KR" sz="1600" dirty="0" smtClean="0">
                <a:latin typeface="+mn-ea"/>
                <a:ea typeface="+mn-ea"/>
              </a:rPr>
              <a:t>\＇</a:t>
            </a:r>
            <a:r>
              <a:rPr lang="ko-KR" altLang="en-US" sz="1600" dirty="0" smtClean="0">
                <a:latin typeface="+mn-ea"/>
                <a:ea typeface="+mn-ea"/>
              </a:rPr>
              <a:t>동</a:t>
            </a:r>
            <a:r>
              <a:rPr lang="en-US" altLang="ko-KR" sz="1600" dirty="0" smtClean="0">
                <a:latin typeface="+mn-ea"/>
                <a:ea typeface="+mn-ea"/>
              </a:rPr>
              <a:t>";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en-US" altLang="ko-KR" sz="1600" dirty="0" err="1">
                <a:latin typeface="+mn-ea"/>
                <a:ea typeface="+mn-ea"/>
              </a:rPr>
              <a:t>stmt.executeQuery</a:t>
            </a:r>
            <a:r>
              <a:rPr lang="en-US" altLang="ko-KR" sz="1600" dirty="0">
                <a:latin typeface="+mn-ea"/>
                <a:ea typeface="+mn-ea"/>
              </a:rPr>
              <a:t>("select * from member where "+</a:t>
            </a:r>
          </a:p>
          <a:p>
            <a:r>
              <a:rPr lang="en-US" altLang="ko-KR" sz="1600" dirty="0">
                <a:latin typeface="+mn-ea"/>
                <a:ea typeface="+mn-ea"/>
              </a:rPr>
              <a:t>  "name = '"+ </a:t>
            </a:r>
            <a:r>
              <a:rPr lang="en-US" altLang="ko-KR" sz="1600" dirty="0" err="1">
                <a:latin typeface="+mn-ea"/>
                <a:ea typeface="+mn-ea"/>
              </a:rPr>
              <a:t>value.replaceAll</a:t>
            </a:r>
            <a:r>
              <a:rPr lang="en-US" altLang="ko-KR" sz="1600" dirty="0">
                <a:latin typeface="+mn-ea"/>
                <a:ea typeface="+mn-ea"/>
              </a:rPr>
              <a:t>("'", "''") + "' ");</a:t>
            </a:r>
          </a:p>
          <a:p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95288" y="4764485"/>
            <a:ext cx="73917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+mn-ea"/>
                <a:ea typeface="+mn-ea"/>
              </a:rPr>
              <a:t>String value = </a:t>
            </a:r>
            <a:r>
              <a:rPr lang="en-US" altLang="ko-KR" sz="1600" dirty="0" smtClean="0">
                <a:latin typeface="+mn-ea"/>
                <a:ea typeface="+mn-ea"/>
              </a:rPr>
              <a:t>＂</a:t>
            </a:r>
            <a:r>
              <a:rPr lang="ko-KR" altLang="en-US" sz="1600" dirty="0" smtClean="0">
                <a:latin typeface="+mn-ea"/>
                <a:ea typeface="+mn-ea"/>
              </a:rPr>
              <a:t>홍</a:t>
            </a:r>
            <a:r>
              <a:rPr lang="ko-KR" altLang="en-US" sz="1600" dirty="0">
                <a:latin typeface="+mn-ea"/>
                <a:ea typeface="+mn-ea"/>
              </a:rPr>
              <a:t>길</a:t>
            </a:r>
            <a:r>
              <a:rPr lang="en-US" altLang="ko-KR" sz="1600" dirty="0" smtClean="0">
                <a:latin typeface="+mn-ea"/>
                <a:ea typeface="+mn-ea"/>
              </a:rPr>
              <a:t>\＇</a:t>
            </a:r>
            <a:r>
              <a:rPr lang="ko-KR" altLang="en-US" sz="1600" dirty="0" smtClean="0">
                <a:latin typeface="+mn-ea"/>
                <a:ea typeface="+mn-ea"/>
              </a:rPr>
              <a:t>동</a:t>
            </a:r>
            <a:r>
              <a:rPr lang="en-US" altLang="ko-KR" sz="1600" dirty="0" smtClean="0">
                <a:latin typeface="+mn-ea"/>
                <a:ea typeface="+mn-ea"/>
              </a:rPr>
              <a:t>";</a:t>
            </a:r>
            <a:endParaRPr lang="en-US" altLang="ko-KR" sz="1600" dirty="0">
              <a:latin typeface="+mn-ea"/>
              <a:ea typeface="+mn-ea"/>
            </a:endParaRPr>
          </a:p>
          <a:p>
            <a:r>
              <a:rPr lang="en-US" altLang="ko-KR" sz="1600" dirty="0" err="1">
                <a:latin typeface="+mn-ea"/>
                <a:ea typeface="+mn-ea"/>
              </a:rPr>
              <a:t>pstmt</a:t>
            </a:r>
            <a:r>
              <a:rPr lang="en-US" altLang="ko-KR" sz="1600" dirty="0">
                <a:latin typeface="+mn-ea"/>
                <a:ea typeface="+mn-ea"/>
              </a:rPr>
              <a:t> = </a:t>
            </a:r>
            <a:r>
              <a:rPr lang="en-US" altLang="ko-KR" sz="1600" dirty="0" err="1">
                <a:latin typeface="+mn-ea"/>
                <a:ea typeface="+mn-ea"/>
              </a:rPr>
              <a:t>conn.prepareStatement</a:t>
            </a:r>
            <a:r>
              <a:rPr lang="en-US" altLang="ko-KR" sz="1600" dirty="0">
                <a:latin typeface="+mn-ea"/>
                <a:ea typeface="+mn-ea"/>
              </a:rPr>
              <a:t>("select * from member where name = ?");</a:t>
            </a:r>
          </a:p>
          <a:p>
            <a:r>
              <a:rPr lang="en-US" altLang="ko-KR" sz="1600" b="1" dirty="0" err="1">
                <a:latin typeface="+mn-ea"/>
                <a:ea typeface="+mn-ea"/>
              </a:rPr>
              <a:t>pstmt.setString</a:t>
            </a:r>
            <a:r>
              <a:rPr lang="en-US" altLang="ko-KR" sz="1600" b="1" dirty="0">
                <a:latin typeface="+mn-ea"/>
                <a:ea typeface="+mn-ea"/>
              </a:rPr>
              <a:t>(1, value);</a:t>
            </a:r>
          </a:p>
          <a:p>
            <a:r>
              <a:rPr lang="en-US" altLang="ko-KR" sz="1600" dirty="0" err="1">
                <a:latin typeface="+mn-ea"/>
                <a:ea typeface="+mn-ea"/>
              </a:rPr>
              <a:t>pstmt.executeQuery</a:t>
            </a:r>
            <a:r>
              <a:rPr lang="en-US" altLang="ko-KR" sz="1600" dirty="0">
                <a:latin typeface="+mn-ea"/>
                <a:ea typeface="+mn-ea"/>
              </a:rPr>
              <a:t>();</a:t>
            </a:r>
          </a:p>
        </p:txBody>
      </p: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1703388" y="3251597"/>
            <a:ext cx="2374900" cy="36036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4597400" y="3605610"/>
            <a:ext cx="3646488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600">
                <a:latin typeface="+mn-ea"/>
                <a:ea typeface="+mn-ea"/>
              </a:rPr>
              <a:t>쿼리에 포함되는 값은 작은따옴표</a:t>
            </a:r>
            <a:r>
              <a:rPr lang="en-US" altLang="ko-KR" sz="1600">
                <a:latin typeface="+mn-ea"/>
                <a:ea typeface="+mn-ea"/>
              </a:rPr>
              <a:t>(')</a:t>
            </a:r>
            <a:r>
              <a:rPr lang="ko-KR" altLang="en-US" sz="1600">
                <a:latin typeface="+mn-ea"/>
                <a:ea typeface="+mn-ea"/>
              </a:rPr>
              <a:t>를</a:t>
            </a:r>
          </a:p>
          <a:p>
            <a:r>
              <a:rPr lang="ko-KR" altLang="en-US" sz="1600">
                <a:latin typeface="+mn-ea"/>
                <a:ea typeface="+mn-ea"/>
              </a:rPr>
              <a:t>포함해서 특수 문자의 처리가 필요</a:t>
            </a:r>
            <a:r>
              <a:rPr lang="en-US" altLang="ko-KR" sz="1600">
                <a:latin typeface="+mn-ea"/>
                <a:ea typeface="+mn-ea"/>
              </a:rPr>
              <a:t>.</a:t>
            </a:r>
          </a:p>
          <a:p>
            <a:r>
              <a:rPr lang="ko-KR" altLang="en-US" sz="1600">
                <a:latin typeface="+mn-ea"/>
                <a:ea typeface="+mn-ea"/>
              </a:rPr>
              <a:t>이에 따라 쿼리 코드가 복잡해짐</a:t>
            </a:r>
          </a:p>
        </p:txBody>
      </p:sp>
      <p:cxnSp>
        <p:nvCxnSpPr>
          <p:cNvPr id="16" name="AutoShape 18"/>
          <p:cNvCxnSpPr>
            <a:cxnSpLocks noChangeShapeType="1"/>
            <a:stCxn id="14" idx="2"/>
            <a:endCxn id="15" idx="1"/>
          </p:cNvCxnSpPr>
          <p:nvPr/>
        </p:nvCxnSpPr>
        <p:spPr bwMode="auto">
          <a:xfrm rot="16200000" flipH="1">
            <a:off x="3548062" y="2969023"/>
            <a:ext cx="392113" cy="1706562"/>
          </a:xfrm>
          <a:prstGeom prst="curvedConnector2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323850" y="5301060"/>
            <a:ext cx="3311525" cy="288925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4643438" y="5521722"/>
            <a:ext cx="3839897" cy="92333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ko-KR" altLang="en-US" sz="1800" b="1" dirty="0">
                <a:latin typeface="+mn-ea"/>
                <a:ea typeface="+mn-ea"/>
              </a:rPr>
              <a:t>값에 포함된 특수문자를 </a:t>
            </a:r>
          </a:p>
          <a:p>
            <a:r>
              <a:rPr lang="en-US" altLang="ko-KR" sz="1800" b="1" dirty="0" err="1">
                <a:latin typeface="+mn-ea"/>
                <a:ea typeface="+mn-ea"/>
              </a:rPr>
              <a:t>PreparedStatement</a:t>
            </a:r>
            <a:r>
              <a:rPr lang="ko-KR" altLang="en-US" sz="1800" b="1" dirty="0">
                <a:latin typeface="+mn-ea"/>
                <a:ea typeface="+mn-ea"/>
              </a:rPr>
              <a:t>가 알아서 처리</a:t>
            </a:r>
          </a:p>
          <a:p>
            <a:r>
              <a:rPr lang="ko-KR" altLang="en-US" sz="1800" b="1" dirty="0">
                <a:latin typeface="+mn-ea"/>
                <a:ea typeface="+mn-ea"/>
              </a:rPr>
              <a:t>이에 따라 코드도 간결해짐</a:t>
            </a:r>
          </a:p>
        </p:txBody>
      </p:sp>
      <p:cxnSp>
        <p:nvCxnSpPr>
          <p:cNvPr id="19" name="AutoShape 22"/>
          <p:cNvCxnSpPr>
            <a:cxnSpLocks noChangeShapeType="1"/>
            <a:stCxn id="17" idx="3"/>
            <a:endCxn id="18" idx="1"/>
          </p:cNvCxnSpPr>
          <p:nvPr/>
        </p:nvCxnSpPr>
        <p:spPr bwMode="auto">
          <a:xfrm>
            <a:off x="3635375" y="5445523"/>
            <a:ext cx="1008063" cy="537864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53408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897407"/>
            <a:ext cx="7162800" cy="3762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55679"/>
            <a:ext cx="71723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6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executeQuery</a:t>
            </a:r>
            <a:r>
              <a:rPr lang="en-US" altLang="ko-KR" b="0" dirty="0" smtClean="0"/>
              <a:t>() </a:t>
            </a:r>
            <a:r>
              <a:rPr lang="ko-KR" altLang="en-US" b="0" dirty="0" err="1" smtClean="0"/>
              <a:t>메소드로</a:t>
            </a:r>
            <a:r>
              <a:rPr lang="ko-KR" altLang="en-US" b="0" dirty="0" smtClean="0"/>
              <a:t> 데이터 조회하기</a:t>
            </a:r>
            <a:endParaRPr lang="en-US" altLang="ko-KR" b="0" dirty="0" smtClean="0"/>
          </a:p>
          <a:p>
            <a:pPr lvl="2"/>
            <a:r>
              <a:rPr lang="en-US" altLang="ko-KR" b="0" dirty="0" err="1" smtClean="0"/>
              <a:t>executeQuery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동적인 </a:t>
            </a:r>
            <a:r>
              <a:rPr lang="en-US" altLang="ko-KR" b="0" dirty="0"/>
              <a:t>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검색하는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210973"/>
            <a:ext cx="82391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66601"/>
            <a:ext cx="8258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33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executeUpdate</a:t>
            </a:r>
            <a:r>
              <a:rPr lang="en-US" altLang="ko-KR" b="0" dirty="0"/>
              <a:t>()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데이터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 smtClean="0"/>
              <a:t>삭제하기</a:t>
            </a:r>
            <a:endParaRPr lang="en-US" altLang="ko-KR" b="0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 smtClean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3" y="2247459"/>
            <a:ext cx="800909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8" y="3068959"/>
            <a:ext cx="8305800" cy="35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04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390" y="931818"/>
            <a:ext cx="6817196" cy="3312368"/>
            <a:chOff x="419100" y="1124744"/>
            <a:chExt cx="8305800" cy="41504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00" y="1124744"/>
              <a:ext cx="8305800" cy="2790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3789318"/>
              <a:ext cx="8286750" cy="14859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14" y="3651260"/>
            <a:ext cx="651289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7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0" dirty="0" smtClean="0"/>
              <a:t>자바</a:t>
            </a:r>
            <a:r>
              <a:rPr lang="en-US" altLang="ko-KR" b="0" dirty="0"/>
              <a:t>/JSP </a:t>
            </a:r>
            <a:r>
              <a:rPr lang="ko-KR" altLang="en-US" b="0" dirty="0"/>
              <a:t>프로그램 내에서 데이터베이스와 관련된 </a:t>
            </a:r>
            <a:r>
              <a:rPr lang="ko-KR" altLang="en-US" b="0" dirty="0" smtClean="0"/>
              <a:t>작업을 </a:t>
            </a:r>
            <a:r>
              <a:rPr lang="ko-KR" altLang="en-US" b="0" dirty="0"/>
              <a:t>처리할 수 있도록 도와주는 자바 표준 </a:t>
            </a:r>
            <a:r>
              <a:rPr lang="ko-KR" altLang="en-US" b="0" dirty="0" smtClean="0"/>
              <a:t>인터페이스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 시스템에 </a:t>
            </a:r>
            <a:r>
              <a:rPr lang="ko-KR" altLang="en-US" b="0" dirty="0" smtClean="0"/>
              <a:t>접근하여 </a:t>
            </a:r>
            <a:r>
              <a:rPr lang="en-US" altLang="ko-KR" b="0" dirty="0"/>
              <a:t>SQL </a:t>
            </a:r>
            <a:r>
              <a:rPr lang="ko-KR" altLang="en-US" b="0" dirty="0"/>
              <a:t>문을 실행하기 위한 자바 </a:t>
            </a:r>
            <a:r>
              <a:rPr lang="en-US" altLang="ko-KR" b="0" dirty="0"/>
              <a:t>API </a:t>
            </a:r>
            <a:r>
              <a:rPr lang="ko-KR" altLang="en-US" b="0" dirty="0"/>
              <a:t>또는 자바 </a:t>
            </a:r>
            <a:r>
              <a:rPr lang="ko-KR" altLang="en-US" b="0" dirty="0" smtClean="0"/>
              <a:t>라이브러리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en-US" altLang="ko-KR" b="0" dirty="0"/>
              <a:t>API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사용하면 </a:t>
            </a:r>
            <a:r>
              <a:rPr lang="en-US" altLang="ko-KR" b="0" dirty="0" smtClean="0"/>
              <a:t>DBMS</a:t>
            </a:r>
            <a:r>
              <a:rPr lang="ko-KR" altLang="en-US" b="0" dirty="0"/>
              <a:t>의 종류에 상관없이 데이터베이스 작업을 처리할 수 </a:t>
            </a:r>
            <a:r>
              <a:rPr lang="ko-KR" altLang="en-US" b="0" dirty="0" smtClean="0"/>
              <a:t>있</a:t>
            </a:r>
            <a:r>
              <a:rPr lang="ko-KR" altLang="en-US" dirty="0" smtClean="0"/>
              <a:t>음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4" y="3501008"/>
            <a:ext cx="5952331" cy="23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7" y="960153"/>
            <a:ext cx="82296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9" y="1772054"/>
            <a:ext cx="8305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9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29129"/>
            <a:ext cx="8362950" cy="527685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12" y="1700808"/>
            <a:ext cx="321945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05" y="2886915"/>
            <a:ext cx="3526311" cy="13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5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31818"/>
            <a:ext cx="8343900" cy="57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9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ResultSet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Statement </a:t>
            </a:r>
            <a:r>
              <a:rPr lang="ko-KR" altLang="en-US" b="0" dirty="0"/>
              <a:t>또는 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 </a:t>
            </a:r>
            <a:r>
              <a:rPr lang="ko-KR" altLang="en-US" b="0" dirty="0"/>
              <a:t>객체로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얻어온 레코드 값을 테이블 형태로 가진 </a:t>
            </a:r>
            <a:r>
              <a:rPr lang="ko-KR" altLang="en-US" b="0" dirty="0" smtClean="0"/>
              <a:t>객체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4. </a:t>
            </a:r>
            <a:r>
              <a:rPr lang="ko-KR" altLang="en-US" b="0" dirty="0" err="1" smtClean="0"/>
              <a:t>쿼리문</a:t>
            </a:r>
            <a:r>
              <a:rPr lang="ko-KR" altLang="en-US" b="0" dirty="0" smtClean="0"/>
              <a:t> </a:t>
            </a:r>
            <a:r>
              <a:rPr lang="ko-KR" altLang="en-US" b="0" dirty="0"/>
              <a:t>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2636912"/>
            <a:ext cx="8277225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4122752"/>
            <a:ext cx="82962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0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52736"/>
            <a:ext cx="8362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33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ResultSet</a:t>
            </a:r>
            <a:r>
              <a:rPr lang="ko-KR" altLang="en-US" dirty="0"/>
              <a:t>으로부터 데이터 읽기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sp>
        <p:nvSpPr>
          <p:cNvPr id="5" name="바닥글 개체 틀 3"/>
          <p:cNvSpPr txBox="1">
            <a:spLocks/>
          </p:cNvSpPr>
          <p:nvPr/>
        </p:nvSpPr>
        <p:spPr>
          <a:xfrm>
            <a:off x="3261866" y="7197352"/>
            <a:ext cx="2895600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r>
              <a:rPr lang="en-US" altLang="ko-KR" smtClean="0"/>
              <a:t>JSP 2.0 Programming</a:t>
            </a:r>
            <a:endParaRPr lang="en-US" altLang="ko-KR"/>
          </a:p>
        </p:txBody>
      </p:sp>
      <p:sp>
        <p:nvSpPr>
          <p:cNvPr id="6" name="슬라이드 번호 개체 틀 4"/>
          <p:cNvSpPr txBox="1">
            <a:spLocks/>
          </p:cNvSpPr>
          <p:nvPr/>
        </p:nvSpPr>
        <p:spPr>
          <a:xfrm>
            <a:off x="8606979" y="7075115"/>
            <a:ext cx="503237" cy="3143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fld id="{5A820430-39C9-4994-A203-75A9BE3D7BF7}" type="slidenum">
              <a:rPr lang="ko-KR" altLang="en-US" smtClean="0"/>
              <a:pPr/>
              <a:t>35</a:t>
            </a:fld>
            <a:endParaRPr lang="en-US" altLang="ko-KR"/>
          </a:p>
        </p:txBody>
      </p:sp>
      <p:sp>
        <p:nvSpPr>
          <p:cNvPr id="7" name="Rectangle 246"/>
          <p:cNvSpPr>
            <a:spLocks noChangeArrowheads="1"/>
          </p:cNvSpPr>
          <p:nvPr/>
        </p:nvSpPr>
        <p:spPr bwMode="auto">
          <a:xfrm>
            <a:off x="286891" y="4084265"/>
            <a:ext cx="8569325" cy="503237"/>
          </a:xfrm>
          <a:prstGeom prst="rect">
            <a:avLst/>
          </a:prstGeom>
          <a:solidFill>
            <a:srgbClr val="D6E7E6"/>
          </a:solidFill>
          <a:ln>
            <a:noFill/>
          </a:ln>
          <a:effectLst/>
        </p:spPr>
        <p:txBody>
          <a:bodyPr wrap="none" anchor="ctr"/>
          <a:lstStyle/>
          <a:p>
            <a:pPr algn="r"/>
            <a:r>
              <a:rPr lang="en-US" altLang="ko-KR" sz="1600" dirty="0" err="1"/>
              <a:t>ResultSet.getXXXX</a:t>
            </a:r>
            <a:r>
              <a:rPr lang="en-US" altLang="ko-KR" sz="1600" dirty="0"/>
              <a:t>()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사용해서</a:t>
            </a:r>
          </a:p>
          <a:p>
            <a:pPr algn="r"/>
            <a:r>
              <a:rPr lang="ko-KR" altLang="en-US" sz="1600" dirty="0"/>
              <a:t>결과로부터 필요한 데이터를 읽어온다</a:t>
            </a:r>
            <a:r>
              <a:rPr lang="en-US" altLang="ko-KR" sz="1600" dirty="0"/>
              <a:t>.</a:t>
            </a:r>
          </a:p>
        </p:txBody>
      </p:sp>
      <p:sp>
        <p:nvSpPr>
          <p:cNvPr id="9" name="Rectangle 243"/>
          <p:cNvSpPr>
            <a:spLocks noChangeArrowheads="1"/>
          </p:cNvSpPr>
          <p:nvPr/>
        </p:nvSpPr>
        <p:spPr bwMode="auto">
          <a:xfrm>
            <a:off x="215454" y="2958727"/>
            <a:ext cx="8715375" cy="2925763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244"/>
          <p:cNvSpPr>
            <a:spLocks noChangeArrowheads="1"/>
          </p:cNvSpPr>
          <p:nvPr/>
        </p:nvSpPr>
        <p:spPr bwMode="auto">
          <a:xfrm>
            <a:off x="429766" y="2788865"/>
            <a:ext cx="1225550" cy="407987"/>
          </a:xfrm>
          <a:prstGeom prst="roundRect">
            <a:avLst>
              <a:gd name="adj" fmla="val 3382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800" b="1">
                <a:latin typeface="HY헤드라인M" pitchFamily="18" charset="-127"/>
                <a:ea typeface="HY헤드라인M" pitchFamily="18" charset="-127"/>
              </a:rPr>
              <a:t>Code</a:t>
            </a:r>
          </a:p>
        </p:txBody>
      </p:sp>
      <p:sp>
        <p:nvSpPr>
          <p:cNvPr id="11" name="Text Box 245"/>
          <p:cNvSpPr txBox="1">
            <a:spLocks noChangeArrowheads="1"/>
          </p:cNvSpPr>
          <p:nvPr/>
        </p:nvSpPr>
        <p:spPr bwMode="auto">
          <a:xfrm>
            <a:off x="339279" y="3177802"/>
            <a:ext cx="7581900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1800" dirty="0" err="1"/>
              <a:t>rs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stmt.executeQuery</a:t>
            </a:r>
            <a:r>
              <a:rPr lang="en-US" altLang="ko-KR" sz="1800" dirty="0"/>
              <a:t>("select * from member");</a:t>
            </a:r>
          </a:p>
          <a:p>
            <a:r>
              <a:rPr lang="en-US" altLang="ko-KR" sz="1800" dirty="0"/>
              <a:t>if (</a:t>
            </a:r>
            <a:r>
              <a:rPr lang="en-US" altLang="ko-KR" sz="1800" b="1" dirty="0" err="1"/>
              <a:t>rs.next</a:t>
            </a:r>
            <a:r>
              <a:rPr lang="en-US" altLang="ko-KR" sz="1800" b="1" dirty="0"/>
              <a:t>()</a:t>
            </a:r>
            <a:r>
              <a:rPr lang="en-US" altLang="ko-KR" sz="1800" dirty="0"/>
              <a:t>) {  // </a:t>
            </a:r>
            <a:r>
              <a:rPr lang="ko-KR" altLang="en-US" sz="1800" dirty="0" err="1"/>
              <a:t>다음행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첫번째</a:t>
            </a:r>
            <a:r>
              <a:rPr lang="ko-KR" altLang="en-US" sz="1800" dirty="0"/>
              <a:t> 행</a:t>
            </a:r>
            <a:r>
              <a:rPr lang="en-US" altLang="ko-KR" sz="1800" dirty="0"/>
              <a:t>)</a:t>
            </a:r>
            <a:r>
              <a:rPr lang="ko-KR" altLang="en-US" sz="1800" dirty="0"/>
              <a:t>이 존재하면 </a:t>
            </a:r>
            <a:r>
              <a:rPr lang="en-US" altLang="ko-KR" sz="1800" dirty="0" err="1"/>
              <a:t>rs.next</a:t>
            </a:r>
            <a:r>
              <a:rPr lang="en-US" altLang="ko-KR" sz="1800" dirty="0"/>
              <a:t>()</a:t>
            </a:r>
            <a:r>
              <a:rPr lang="ko-KR" altLang="en-US" sz="1800" dirty="0"/>
              <a:t>는 </a:t>
            </a:r>
            <a:r>
              <a:rPr lang="en-US" altLang="ko-KR" sz="1800" dirty="0"/>
              <a:t>true</a:t>
            </a:r>
            <a:r>
              <a:rPr lang="ko-KR" altLang="en-US" sz="1800" dirty="0"/>
              <a:t>를 리턴</a:t>
            </a:r>
          </a:p>
          <a:p>
            <a:r>
              <a:rPr lang="ko-KR" altLang="en-US" sz="1800" dirty="0"/>
              <a:t>   </a:t>
            </a:r>
            <a:r>
              <a:rPr lang="en-US" altLang="ko-KR" sz="1800" dirty="0"/>
              <a:t>// </a:t>
            </a:r>
            <a:r>
              <a:rPr lang="en-US" altLang="ko-KR" sz="1800" dirty="0" err="1"/>
              <a:t>rs.next</a:t>
            </a:r>
            <a:r>
              <a:rPr lang="en-US" altLang="ko-KR" sz="1800" dirty="0"/>
              <a:t>()</a:t>
            </a:r>
            <a:r>
              <a:rPr lang="ko-KR" altLang="en-US" sz="1800" dirty="0"/>
              <a:t>에 의해 </a:t>
            </a:r>
            <a:r>
              <a:rPr lang="ko-KR" altLang="en-US" sz="1800" dirty="0" err="1"/>
              <a:t>다음행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첫번째</a:t>
            </a:r>
            <a:r>
              <a:rPr lang="ko-KR" altLang="en-US" sz="1800" dirty="0"/>
              <a:t> 행</a:t>
            </a:r>
            <a:r>
              <a:rPr lang="en-US" altLang="ko-KR" sz="1800" dirty="0"/>
              <a:t>)</a:t>
            </a:r>
            <a:r>
              <a:rPr lang="ko-KR" altLang="en-US" sz="1800" dirty="0"/>
              <a:t>으로 이동</a:t>
            </a:r>
          </a:p>
          <a:p>
            <a:r>
              <a:rPr lang="ko-KR" altLang="en-US" sz="1800" dirty="0"/>
              <a:t>   </a:t>
            </a:r>
            <a:r>
              <a:rPr lang="en-US" altLang="ko-KR" sz="1800" dirty="0"/>
              <a:t>String name = </a:t>
            </a:r>
            <a:r>
              <a:rPr lang="en-US" altLang="ko-KR" sz="1800" b="1" dirty="0" err="1"/>
              <a:t>rs.getString</a:t>
            </a:r>
            <a:r>
              <a:rPr lang="en-US" altLang="ko-KR" sz="1800" b="1" dirty="0"/>
              <a:t>("NAME")</a:t>
            </a:r>
            <a:r>
              <a:rPr lang="en-US" altLang="ko-KR" sz="1800" dirty="0"/>
              <a:t>;</a:t>
            </a:r>
          </a:p>
          <a:p>
            <a:r>
              <a:rPr lang="en-US" altLang="ko-KR" sz="1800" dirty="0"/>
              <a:t>   ...</a:t>
            </a:r>
          </a:p>
          <a:p>
            <a:r>
              <a:rPr lang="en-US" altLang="ko-KR" sz="1800" dirty="0"/>
              <a:t>} else {</a:t>
            </a:r>
          </a:p>
          <a:p>
            <a:r>
              <a:rPr lang="en-US" altLang="ko-KR" sz="1800" dirty="0"/>
              <a:t>   // </a:t>
            </a:r>
            <a:r>
              <a:rPr lang="ko-KR" altLang="en-US" sz="1800" dirty="0" err="1"/>
              <a:t>첫번째</a:t>
            </a:r>
            <a:r>
              <a:rPr lang="ko-KR" altLang="en-US" sz="1800" dirty="0"/>
              <a:t> 행이 존재하지 않는다</a:t>
            </a:r>
            <a:r>
              <a:rPr lang="en-US" altLang="ko-KR" sz="1800" dirty="0"/>
              <a:t>. </a:t>
            </a:r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결과가 없다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   ...</a:t>
            </a:r>
          </a:p>
          <a:p>
            <a:r>
              <a:rPr lang="en-US" altLang="ko-KR" sz="1800" dirty="0"/>
              <a:t>}</a:t>
            </a:r>
          </a:p>
        </p:txBody>
      </p:sp>
      <p:sp>
        <p:nvSpPr>
          <p:cNvPr id="12" name="Text Box 247"/>
          <p:cNvSpPr txBox="1">
            <a:spLocks noChangeArrowheads="1"/>
          </p:cNvSpPr>
          <p:nvPr/>
        </p:nvSpPr>
        <p:spPr bwMode="auto">
          <a:xfrm>
            <a:off x="215454" y="1669677"/>
            <a:ext cx="8713787" cy="944563"/>
          </a:xfrm>
          <a:prstGeom prst="rect">
            <a:avLst/>
          </a:prstGeom>
          <a:solidFill>
            <a:srgbClr val="D6E7E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ko-KR" sz="1800" b="1">
                <a:solidFill>
                  <a:srgbClr val="000000"/>
                </a:solidFill>
                <a:cs typeface="Times New Roman" pitchFamily="18" charset="0"/>
              </a:rPr>
              <a:t> ResultSet.next() </a:t>
            </a:r>
            <a:r>
              <a:rPr lang="ko-KR" altLang="en-US" sz="1800" b="1">
                <a:solidFill>
                  <a:srgbClr val="000000"/>
                </a:solidFill>
                <a:cs typeface="Times New Roman" pitchFamily="18" charset="0"/>
              </a:rPr>
              <a:t>메소드는 다음 행이 존재하면 </a:t>
            </a:r>
            <a:r>
              <a:rPr lang="en-US" altLang="ko-KR" sz="1800" b="1">
                <a:solidFill>
                  <a:srgbClr val="000000"/>
                </a:solidFill>
                <a:cs typeface="Times New Roman" pitchFamily="18" charset="0"/>
              </a:rPr>
              <a:t>true </a:t>
            </a:r>
            <a:r>
              <a:rPr lang="ko-KR" altLang="en-US" sz="1800" b="1">
                <a:solidFill>
                  <a:srgbClr val="000000"/>
                </a:solidFill>
                <a:cs typeface="Times New Roman" pitchFamily="18" charset="0"/>
              </a:rPr>
              <a:t>리턴</a:t>
            </a:r>
          </a:p>
          <a:p>
            <a:pPr>
              <a:buFontTx/>
              <a:buChar char="•"/>
            </a:pPr>
            <a:r>
              <a:rPr lang="ko-KR" altLang="en-US" sz="1800" b="1">
                <a:solidFill>
                  <a:srgbClr val="000000"/>
                </a:solidFill>
                <a:cs typeface="Times New Roman" pitchFamily="18" charset="0"/>
              </a:rPr>
              <a:t> 따라서</a:t>
            </a:r>
            <a:r>
              <a:rPr lang="en-US" altLang="ko-KR" sz="1800" b="1">
                <a:solidFill>
                  <a:srgbClr val="000000"/>
                </a:solidFill>
                <a:cs typeface="Times New Roman" pitchFamily="18" charset="0"/>
              </a:rPr>
              <a:t>, ResultSet.next() </a:t>
            </a:r>
            <a:r>
              <a:rPr lang="ko-KR" altLang="en-US" sz="1800" b="1">
                <a:solidFill>
                  <a:srgbClr val="000000"/>
                </a:solidFill>
                <a:cs typeface="Times New Roman" pitchFamily="18" charset="0"/>
              </a:rPr>
              <a:t>메소드로 읽어올 행이 존재하는 지 확인한 뒤 데이터 읽음</a:t>
            </a:r>
          </a:p>
          <a:p>
            <a:pPr>
              <a:buFontTx/>
              <a:buChar char="•"/>
            </a:pPr>
            <a:r>
              <a:rPr lang="en-US" altLang="ko-KR" sz="1800" b="1">
                <a:solidFill>
                  <a:srgbClr val="000000"/>
                </a:solidFill>
                <a:cs typeface="Times New Roman" pitchFamily="18" charset="0"/>
              </a:rPr>
              <a:t> ResultSet.getXXXX() </a:t>
            </a:r>
            <a:r>
              <a:rPr lang="ko-KR" altLang="en-US" sz="1800" b="1">
                <a:solidFill>
                  <a:srgbClr val="000000"/>
                </a:solidFill>
                <a:cs typeface="Times New Roman" pitchFamily="18" charset="0"/>
              </a:rPr>
              <a:t>형태의 메소드를 사용하여 지정한 컬럼 데이터 읽어옴</a:t>
            </a:r>
          </a:p>
        </p:txBody>
      </p:sp>
    </p:spTree>
    <p:extLst>
      <p:ext uri="{BB962C8B-B14F-4D97-AF65-F5344CB8AC3E}">
        <p14:creationId xmlns:p14="http://schemas.microsoft.com/office/powerpoint/2010/main" val="279727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ResultSet.next</a:t>
            </a:r>
            <a:r>
              <a:rPr lang="en-US" altLang="ko-KR" dirty="0"/>
              <a:t>() </a:t>
            </a:r>
            <a:r>
              <a:rPr lang="ko-KR" altLang="en-US" dirty="0" err="1"/>
              <a:t>메소드의</a:t>
            </a:r>
            <a:r>
              <a:rPr lang="ko-KR" altLang="en-US" dirty="0"/>
              <a:t> 이해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sp>
        <p:nvSpPr>
          <p:cNvPr id="5" name="바닥글 개체 틀 3"/>
          <p:cNvSpPr txBox="1">
            <a:spLocks/>
          </p:cNvSpPr>
          <p:nvPr/>
        </p:nvSpPr>
        <p:spPr>
          <a:xfrm>
            <a:off x="3332162" y="7197352"/>
            <a:ext cx="2895600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r>
              <a:rPr lang="en-US" altLang="ko-KR" smtClean="0"/>
              <a:t>JSP 2.0 Programming</a:t>
            </a:r>
            <a:endParaRPr lang="en-US" altLang="ko-KR"/>
          </a:p>
        </p:txBody>
      </p:sp>
      <p:sp>
        <p:nvSpPr>
          <p:cNvPr id="6" name="슬라이드 번호 개체 틀 4"/>
          <p:cNvSpPr txBox="1">
            <a:spLocks/>
          </p:cNvSpPr>
          <p:nvPr/>
        </p:nvSpPr>
        <p:spPr>
          <a:xfrm>
            <a:off x="8677275" y="7075115"/>
            <a:ext cx="503237" cy="3143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fld id="{C1EC3A36-4DD3-482F-A7AC-A0569465CED7}" type="slidenum">
              <a:rPr lang="ko-KR" altLang="en-US" smtClean="0"/>
              <a:pPr/>
              <a:t>36</a:t>
            </a:fld>
            <a:endParaRPr lang="en-US" altLang="ko-KR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938337" y="3363540"/>
            <a:ext cx="290513" cy="5048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1725612" y="286189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1725612" y="2860302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2878137" y="286189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654175" y="2522165"/>
            <a:ext cx="1371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 dirty="0" err="1"/>
              <a:t>rs.next</a:t>
            </a:r>
            <a:r>
              <a:rPr lang="en-US" altLang="ko-KR" sz="1400" dirty="0"/>
              <a:t>() : true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7543800" y="3077790"/>
            <a:ext cx="590550" cy="3603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/>
              <a:t>1</a:t>
            </a:r>
            <a:r>
              <a:rPr lang="ko-KR" altLang="en-US" sz="1400"/>
              <a:t>행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7543800" y="3438152"/>
            <a:ext cx="590550" cy="3603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/>
              <a:t>2</a:t>
            </a:r>
            <a:r>
              <a:rPr lang="ko-KR" altLang="en-US" sz="1400"/>
              <a:t>행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7543800" y="3796927"/>
            <a:ext cx="590550" cy="3603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행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5959475" y="3077790"/>
            <a:ext cx="590550" cy="3603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/>
              <a:t>1</a:t>
            </a:r>
            <a:r>
              <a:rPr lang="ko-KR" altLang="en-US" sz="1400"/>
              <a:t>행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5959475" y="3438152"/>
            <a:ext cx="590550" cy="3603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/>
              <a:t>2</a:t>
            </a:r>
            <a:r>
              <a:rPr lang="ko-KR" altLang="en-US" sz="1400"/>
              <a:t>행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5959475" y="3796927"/>
            <a:ext cx="590550" cy="360363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dirty="0"/>
              <a:t>3</a:t>
            </a:r>
            <a:r>
              <a:rPr lang="ko-KR" altLang="en-US" sz="1400" dirty="0"/>
              <a:t>행</a:t>
            </a: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1293812" y="3076202"/>
            <a:ext cx="590550" cy="3603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 dirty="0"/>
              <a:t>1</a:t>
            </a:r>
            <a:r>
              <a:rPr lang="ko-KR" altLang="en-US" sz="1400" dirty="0"/>
              <a:t>행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1293812" y="3436565"/>
            <a:ext cx="590550" cy="3603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/>
              <a:t>2</a:t>
            </a:r>
            <a:r>
              <a:rPr lang="ko-KR" altLang="en-US" sz="1400"/>
              <a:t>행</a:t>
            </a: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1293812" y="3795340"/>
            <a:ext cx="590550" cy="3603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행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2806700" y="3076202"/>
            <a:ext cx="590550" cy="360363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/>
              <a:t>1</a:t>
            </a:r>
            <a:r>
              <a:rPr lang="ko-KR" altLang="en-US" sz="1400"/>
              <a:t>행</a:t>
            </a: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2806700" y="3436565"/>
            <a:ext cx="590550" cy="3603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 dirty="0"/>
              <a:t>2</a:t>
            </a:r>
            <a:r>
              <a:rPr lang="ko-KR" altLang="en-US" sz="1400" dirty="0"/>
              <a:t>행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806700" y="3795340"/>
            <a:ext cx="590550" cy="3603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/>
              <a:t>3</a:t>
            </a:r>
            <a:r>
              <a:rPr lang="ko-KR" altLang="en-US" sz="1400"/>
              <a:t>행</a:t>
            </a: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4389437" y="3077790"/>
            <a:ext cx="590550" cy="3603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/>
              <a:t>1</a:t>
            </a:r>
            <a:r>
              <a:rPr lang="ko-KR" altLang="en-US" sz="1400"/>
              <a:t>행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4389437" y="3438152"/>
            <a:ext cx="590550" cy="360363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dirty="0"/>
              <a:t>2</a:t>
            </a:r>
            <a:r>
              <a:rPr lang="ko-KR" altLang="en-US" sz="1400" dirty="0"/>
              <a:t>행</a:t>
            </a: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4389437" y="3796927"/>
            <a:ext cx="590550" cy="3603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 dirty="0"/>
              <a:t>3</a:t>
            </a:r>
            <a:r>
              <a:rPr lang="ko-KR" altLang="en-US" sz="1400" dirty="0"/>
              <a:t>행</a:t>
            </a: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3451225" y="3363540"/>
            <a:ext cx="290512" cy="5048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" name="AutoShape 26"/>
          <p:cNvSpPr>
            <a:spLocks noChangeArrowheads="1"/>
          </p:cNvSpPr>
          <p:nvPr/>
        </p:nvSpPr>
        <p:spPr bwMode="auto">
          <a:xfrm>
            <a:off x="5033962" y="3363540"/>
            <a:ext cx="290513" cy="5048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27"/>
          <p:cNvSpPr>
            <a:spLocks noChangeArrowheads="1"/>
          </p:cNvSpPr>
          <p:nvPr/>
        </p:nvSpPr>
        <p:spPr bwMode="auto">
          <a:xfrm>
            <a:off x="6618287" y="3363540"/>
            <a:ext cx="290513" cy="50482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3306762" y="283966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3306762" y="2838077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4459287" y="283966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3235325" y="2499940"/>
            <a:ext cx="1371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/>
              <a:t>rs.next() : true</a:t>
            </a:r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V="1">
            <a:off x="4891087" y="283966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V="1">
            <a:off x="4891087" y="2838077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6043612" y="283966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Text Box 35"/>
          <p:cNvSpPr txBox="1">
            <a:spLocks noChangeArrowheads="1"/>
          </p:cNvSpPr>
          <p:nvPr/>
        </p:nvSpPr>
        <p:spPr bwMode="auto">
          <a:xfrm>
            <a:off x="4819650" y="2499940"/>
            <a:ext cx="1371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/>
              <a:t>rs.next() : true</a:t>
            </a:r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flipV="1">
            <a:off x="6473825" y="283966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V="1">
            <a:off x="6473825" y="2838077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7626350" y="283966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6402387" y="2499940"/>
            <a:ext cx="1450975" cy="30480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ko-KR" sz="1400" dirty="0" err="1"/>
              <a:t>rs.next</a:t>
            </a:r>
            <a:r>
              <a:rPr lang="en-US" altLang="ko-KR" sz="1400" dirty="0"/>
              <a:t>() : false</a:t>
            </a:r>
            <a:endParaRPr lang="ko-KR" altLang="en-US" sz="1400" dirty="0"/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919162" y="2715840"/>
            <a:ext cx="374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/>
              <a:t>►</a:t>
            </a:r>
          </a:p>
        </p:txBody>
      </p:sp>
      <p:sp>
        <p:nvSpPr>
          <p:cNvPr id="44" name="Text Box 41"/>
          <p:cNvSpPr txBox="1">
            <a:spLocks noChangeArrowheads="1"/>
          </p:cNvSpPr>
          <p:nvPr/>
        </p:nvSpPr>
        <p:spPr bwMode="auto">
          <a:xfrm>
            <a:off x="2432050" y="3039690"/>
            <a:ext cx="374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/>
              <a:t>►</a:t>
            </a: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4087812" y="3400052"/>
            <a:ext cx="374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dirty="0"/>
              <a:t>►</a:t>
            </a:r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5672137" y="3758827"/>
            <a:ext cx="374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/>
              <a:t>►</a:t>
            </a: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7256462" y="4047752"/>
            <a:ext cx="374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/>
              <a:t>►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285749" y="2214648"/>
            <a:ext cx="8713787" cy="2802608"/>
          </a:xfrm>
          <a:prstGeom prst="rect">
            <a:avLst/>
          </a:prstGeom>
          <a:noFill/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285750" y="1777627"/>
            <a:ext cx="3736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 b="1" dirty="0" err="1"/>
              <a:t>ResultSet.next</a:t>
            </a:r>
            <a:r>
              <a:rPr lang="en-US" altLang="ko-KR" sz="1600" b="1" dirty="0"/>
              <a:t>() </a:t>
            </a:r>
            <a:r>
              <a:rPr lang="ko-KR" altLang="en-US" sz="1600" b="1" dirty="0" err="1"/>
              <a:t>메소드와</a:t>
            </a:r>
            <a:r>
              <a:rPr lang="ko-KR" altLang="en-US" sz="1600" b="1" dirty="0"/>
              <a:t> 커서의 이동 </a:t>
            </a:r>
          </a:p>
        </p:txBody>
      </p:sp>
    </p:spTree>
    <p:extLst>
      <p:ext uri="{BB962C8B-B14F-4D97-AF65-F5344CB8AC3E}">
        <p14:creationId xmlns:p14="http://schemas.microsoft.com/office/powerpoint/2010/main" val="386185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286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8638"/>
            <a:ext cx="818197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6491"/>
            <a:ext cx="8305800" cy="494116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60848"/>
            <a:ext cx="2772544" cy="1550541"/>
          </a:xfrm>
        </p:spPr>
      </p:pic>
    </p:spTree>
    <p:extLst>
      <p:ext uri="{BB962C8B-B14F-4D97-AF65-F5344CB8AC3E}">
        <p14:creationId xmlns:p14="http://schemas.microsoft.com/office/powerpoint/2010/main" val="187471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42006"/>
            <a:ext cx="8362950" cy="5704812"/>
            <a:chOff x="313506" y="-472191"/>
            <a:chExt cx="8362950" cy="91085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-472191"/>
              <a:ext cx="7705725" cy="516118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06" y="4657234"/>
              <a:ext cx="8362950" cy="3979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654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를 사용한 </a:t>
            </a:r>
            <a:r>
              <a:rPr lang="en-US" altLang="ko-KR" dirty="0"/>
              <a:t>JSP</a:t>
            </a:r>
            <a:r>
              <a:rPr lang="ko-KR" altLang="en-US" dirty="0"/>
              <a:t>와 데이터베이스의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lvl="1"/>
            <a:r>
              <a:rPr lang="ko-KR" altLang="en-US" b="0" dirty="0"/>
              <a:t>❶ </a:t>
            </a:r>
            <a:r>
              <a:rPr lang="en-US" altLang="ko-KR" b="0" dirty="0"/>
              <a:t>java.sql.* </a:t>
            </a:r>
            <a:r>
              <a:rPr lang="ko-KR" altLang="en-US" b="0" dirty="0"/>
              <a:t>패키지 </a:t>
            </a:r>
            <a:r>
              <a:rPr lang="ko-KR" altLang="en-US" b="0" dirty="0" err="1"/>
              <a:t>임포트</a:t>
            </a:r>
            <a:r>
              <a:rPr lang="en-US" altLang="ko-KR" b="0" dirty="0" smtClean="0"/>
              <a:t>,</a:t>
            </a:r>
          </a:p>
          <a:p>
            <a:pPr lvl="1"/>
            <a:r>
              <a:rPr lang="ko-KR" altLang="en-US" b="0" dirty="0" smtClean="0"/>
              <a:t>❷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 로딩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❸ </a:t>
            </a:r>
            <a:r>
              <a:rPr lang="ko-KR" altLang="en-US" b="0" dirty="0"/>
              <a:t>데이터베이스 접속을 위한 </a:t>
            </a:r>
            <a:r>
              <a:rPr lang="en-US" altLang="ko-KR" b="0" dirty="0" smtClean="0"/>
              <a:t>Connection </a:t>
            </a:r>
            <a:r>
              <a:rPr lang="ko-KR" altLang="en-US" b="0" dirty="0" smtClean="0"/>
              <a:t>객체 </a:t>
            </a:r>
            <a:r>
              <a:rPr lang="ko-KR" altLang="en-US" b="0" dirty="0"/>
              <a:t>생성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❹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실행하기 위한 </a:t>
            </a:r>
            <a:r>
              <a:rPr lang="en-US" altLang="ko-KR" b="0" dirty="0" smtClean="0"/>
              <a:t>Statement/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/</a:t>
            </a:r>
            <a:r>
              <a:rPr lang="en-US" altLang="ko-KR" b="0" dirty="0" err="1" smtClean="0"/>
              <a:t>CallableStatement</a:t>
            </a:r>
            <a:r>
              <a:rPr lang="ko-KR" altLang="en-US" b="0" dirty="0" smtClean="0"/>
              <a:t>객체 </a:t>
            </a:r>
            <a:r>
              <a:rPr lang="ko-KR" altLang="en-US" b="0" dirty="0"/>
              <a:t>생성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❺ </a:t>
            </a:r>
            <a:r>
              <a:rPr lang="ko-KR" altLang="en-US" b="0" dirty="0"/>
              <a:t>쿼리 실행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❻ </a:t>
            </a:r>
            <a:r>
              <a:rPr lang="ko-KR" altLang="en-US" b="0" dirty="0"/>
              <a:t>쿼리 실행의 결과 값</a:t>
            </a:r>
            <a:r>
              <a:rPr lang="en-US" altLang="ko-KR" b="0" dirty="0"/>
              <a:t>(</a:t>
            </a:r>
            <a:r>
              <a:rPr lang="en-US" altLang="ko-KR" b="0" dirty="0" err="1"/>
              <a:t>int</a:t>
            </a:r>
            <a:r>
              <a:rPr lang="en-US" altLang="ko-KR" b="0" dirty="0"/>
              <a:t>, </a:t>
            </a:r>
            <a:r>
              <a:rPr lang="en-US" altLang="ko-KR" b="0" dirty="0" err="1"/>
              <a:t>ResultSet</a:t>
            </a:r>
            <a:r>
              <a:rPr lang="en-US" altLang="ko-KR" b="0" dirty="0"/>
              <a:t>) </a:t>
            </a:r>
            <a:r>
              <a:rPr lang="ko-KR" altLang="en-US" b="0" dirty="0"/>
              <a:t>사용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❼ </a:t>
            </a:r>
            <a:r>
              <a:rPr lang="ko-KR" altLang="en-US" b="0" dirty="0"/>
              <a:t>사용된 </a:t>
            </a:r>
            <a:r>
              <a:rPr lang="ko-KR" altLang="en-US" b="0" dirty="0" smtClean="0"/>
              <a:t>객체</a:t>
            </a:r>
            <a:r>
              <a:rPr lang="en-US" altLang="ko-KR" b="0" dirty="0" smtClean="0"/>
              <a:t>(</a:t>
            </a:r>
            <a:r>
              <a:rPr lang="en-US" altLang="ko-KR" b="0" dirty="0" err="1"/>
              <a:t>ResultSet</a:t>
            </a:r>
            <a:r>
              <a:rPr lang="en-US" altLang="ko-KR" b="0" dirty="0"/>
              <a:t>, Statement/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/</a:t>
            </a:r>
            <a:r>
              <a:rPr lang="en-US" altLang="ko-KR" b="0" dirty="0" err="1"/>
              <a:t>CallableStatement</a:t>
            </a:r>
            <a:r>
              <a:rPr lang="en-US" altLang="ko-KR" b="0" dirty="0"/>
              <a:t>, Connection) </a:t>
            </a:r>
            <a:r>
              <a:rPr lang="ko-KR" altLang="en-US" b="0" dirty="0"/>
              <a:t>종료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23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03069"/>
            <a:ext cx="8220075" cy="5238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65919" y="1346529"/>
            <a:ext cx="8315325" cy="5264456"/>
            <a:chOff x="365919" y="1553277"/>
            <a:chExt cx="8315325" cy="6060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19" y="1553277"/>
              <a:ext cx="8315325" cy="1476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50" y="3079436"/>
              <a:ext cx="7962900" cy="4533900"/>
            </a:xfrm>
            <a:prstGeom prst="rect">
              <a:avLst/>
            </a:prstGeom>
          </p:spPr>
        </p:pic>
      </p:grpSp>
      <p:pic>
        <p:nvPicPr>
          <p:cNvPr id="8" name="내용 개체 틀 7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26" y="2492896"/>
            <a:ext cx="3276600" cy="1905000"/>
          </a:xfrm>
        </p:spPr>
      </p:pic>
    </p:spTree>
    <p:extLst>
      <p:ext uri="{BB962C8B-B14F-4D97-AF65-F5344CB8AC3E}">
        <p14:creationId xmlns:p14="http://schemas.microsoft.com/office/powerpoint/2010/main" val="1940414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8450" y="931818"/>
            <a:ext cx="8085236" cy="5754836"/>
            <a:chOff x="227013" y="-1133564"/>
            <a:chExt cx="8343900" cy="101011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93" y="-1133564"/>
              <a:ext cx="7658100" cy="70485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5805264"/>
              <a:ext cx="8343900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167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2" y="953939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760344"/>
            <a:ext cx="8343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3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1" y="1012009"/>
            <a:ext cx="8305800" cy="555470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1484784"/>
            <a:ext cx="2534401" cy="176750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40" y="3257064"/>
            <a:ext cx="3295238" cy="114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497346"/>
            <a:ext cx="3444689" cy="13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93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9848" y="1052736"/>
            <a:ext cx="8324850" cy="5594082"/>
            <a:chOff x="266700" y="519112"/>
            <a:chExt cx="8324850" cy="106840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450" y="519112"/>
              <a:ext cx="8039100" cy="5819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" y="6345435"/>
              <a:ext cx="8324850" cy="4857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266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31818"/>
            <a:ext cx="8210550" cy="542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916113"/>
            <a:ext cx="8286750" cy="26574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8" y="2432171"/>
            <a:ext cx="2709289" cy="1860926"/>
          </a:xfrm>
        </p:spPr>
      </p:pic>
    </p:spTree>
    <p:extLst>
      <p:ext uri="{BB962C8B-B14F-4D97-AF65-F5344CB8AC3E}">
        <p14:creationId xmlns:p14="http://schemas.microsoft.com/office/powerpoint/2010/main" val="4082359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296275" cy="554461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340768"/>
            <a:ext cx="2843461" cy="8787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90" y="2250669"/>
            <a:ext cx="3419872" cy="12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34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31818"/>
            <a:ext cx="8315325" cy="5715000"/>
            <a:chOff x="227013" y="931818"/>
            <a:chExt cx="8315325" cy="89910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31818"/>
              <a:ext cx="7896225" cy="530406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235878"/>
              <a:ext cx="8315325" cy="3686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928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" y="931818"/>
            <a:ext cx="818197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3" y="1530598"/>
            <a:ext cx="831532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64" y="5311752"/>
            <a:ext cx="8239125" cy="11525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60848"/>
            <a:ext cx="2819048" cy="1904762"/>
          </a:xfrm>
        </p:spPr>
      </p:pic>
    </p:spTree>
    <p:extLst>
      <p:ext uri="{BB962C8B-B14F-4D97-AF65-F5344CB8AC3E}">
        <p14:creationId xmlns:p14="http://schemas.microsoft.com/office/powerpoint/2010/main" val="2381629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96752"/>
            <a:ext cx="8362950" cy="5130552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700808"/>
            <a:ext cx="2905125" cy="10081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2710397"/>
            <a:ext cx="3029347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드라이버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57200" y="1543305"/>
            <a:ext cx="8229600" cy="469400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Font typeface="Wingdings" panose="05000000000000000000" pitchFamily="2" charset="2"/>
              <a:buChar char="v"/>
              <a:defRPr sz="2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720725" indent="-185738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Char char="•"/>
              <a:defRPr sz="17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DBMS</a:t>
            </a:r>
            <a:r>
              <a:rPr lang="ko-KR" altLang="en-US" dirty="0" smtClean="0"/>
              <a:t>와 통신을 담당하는 자바 클래스</a:t>
            </a:r>
            <a:endParaRPr lang="en-US" altLang="ko-KR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 별로 알맞은 </a:t>
            </a:r>
            <a:r>
              <a:rPr lang="en-US" altLang="ko-KR" dirty="0" smtClean="0"/>
              <a:t>JDBC </a:t>
            </a:r>
            <a:r>
              <a:rPr lang="ko-KR" altLang="en-US" dirty="0" smtClean="0"/>
              <a:t>드라이버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</a:t>
            </a:r>
            <a:r>
              <a:rPr lang="en-US" altLang="ko-KR" dirty="0" smtClean="0"/>
              <a:t>jar </a:t>
            </a:r>
            <a:r>
              <a:rPr lang="ko-KR" altLang="en-US" dirty="0" smtClean="0"/>
              <a:t>파일로 제공</a:t>
            </a:r>
            <a:endParaRPr lang="en-US" altLang="ko-KR" dirty="0" smtClean="0"/>
          </a:p>
          <a:p>
            <a:r>
              <a:rPr lang="en-US" altLang="ko-KR" dirty="0" smtClean="0"/>
              <a:t>JDBC </a:t>
            </a:r>
            <a:r>
              <a:rPr lang="ko-KR" altLang="en-US" dirty="0" smtClean="0"/>
              <a:t>드라이버 로딩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DBMS</a:t>
            </a:r>
            <a:r>
              <a:rPr lang="ko-KR" altLang="en-US" dirty="0" smtClean="0"/>
              <a:t>와 통신하기 위해서는 먼저 로딩해 주어야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로딩 코드</a:t>
            </a:r>
            <a:endParaRPr lang="en-US" altLang="ko-KR" dirty="0" smtClean="0"/>
          </a:p>
          <a:p>
            <a:pPr lvl="2"/>
            <a:r>
              <a:rPr lang="en-US" dirty="0" err="1" smtClean="0"/>
              <a:t>Class.forName</a:t>
            </a:r>
            <a:r>
              <a:rPr lang="en-US" dirty="0" smtClean="0"/>
              <a:t>("JDBC</a:t>
            </a:r>
            <a:r>
              <a:rPr lang="ko-KR" altLang="en-US" dirty="0" smtClean="0"/>
              <a:t>드라이버 클래스의 완전한 이름</a:t>
            </a:r>
            <a:r>
              <a:rPr lang="en-US" dirty="0" smtClean="0"/>
              <a:t>");</a:t>
            </a:r>
          </a:p>
          <a:p>
            <a:pPr lvl="1"/>
            <a:r>
              <a:rPr lang="ko-KR" altLang="en-US" dirty="0" smtClean="0"/>
              <a:t>주요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JDBC </a:t>
            </a:r>
            <a:r>
              <a:rPr lang="ko-KR" altLang="en-US" dirty="0" smtClean="0"/>
              <a:t>드라이버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MySQL - </a:t>
            </a:r>
            <a:r>
              <a:rPr lang="en-US" altLang="ko-KR" dirty="0" err="1" smtClean="0"/>
              <a:t>com.mysql.jdbc.Driver</a:t>
            </a:r>
            <a:endParaRPr lang="en-US" altLang="ko-KR" dirty="0" smtClean="0"/>
          </a:p>
          <a:p>
            <a:pPr lvl="2"/>
            <a:r>
              <a:rPr lang="ko-KR" altLang="en-US" b="1" dirty="0" err="1" smtClean="0"/>
              <a:t>오라클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oracle.jdbc.driver.OracleDriver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MS SQL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com.microsoft.sqlserver.jdbc.SQLServerDriver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812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7504" y="986630"/>
            <a:ext cx="8343900" cy="5660188"/>
            <a:chOff x="323528" y="-1316082"/>
            <a:chExt cx="8343900" cy="105572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836" y="-1316082"/>
              <a:ext cx="7934325" cy="4495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068960"/>
              <a:ext cx="8343900" cy="617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004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3" y="939886"/>
            <a:ext cx="821055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1964466"/>
            <a:ext cx="8296275" cy="25812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92896"/>
            <a:ext cx="2819400" cy="1905000"/>
          </a:xfrm>
        </p:spPr>
      </p:pic>
    </p:spTree>
    <p:extLst>
      <p:ext uri="{BB962C8B-B14F-4D97-AF65-F5344CB8AC3E}">
        <p14:creationId xmlns:p14="http://schemas.microsoft.com/office/powerpoint/2010/main" val="200738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00834"/>
            <a:ext cx="8362950" cy="5503168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04" y="1412776"/>
            <a:ext cx="293561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3" y="2563844"/>
            <a:ext cx="3245371" cy="12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4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0422" y="1039740"/>
            <a:ext cx="8334375" cy="5607078"/>
            <a:chOff x="93663" y="-3744957"/>
            <a:chExt cx="8334375" cy="115363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013" y="-3744957"/>
              <a:ext cx="8201025" cy="7362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63" y="3629007"/>
              <a:ext cx="8334375" cy="416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470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57200" y="1615313"/>
            <a:ext cx="8229600" cy="51260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Font typeface="Wingdings" panose="05000000000000000000" pitchFamily="2" charset="2"/>
              <a:buChar char="v"/>
              <a:defRPr sz="2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720725" indent="-185738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Char char="•"/>
              <a:defRPr sz="17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데이터의 </a:t>
            </a:r>
            <a:r>
              <a:rPr lang="ko-KR" altLang="en-US" dirty="0" err="1" smtClean="0"/>
              <a:t>무결성을</a:t>
            </a:r>
            <a:r>
              <a:rPr lang="ko-KR" altLang="en-US" dirty="0" smtClean="0"/>
              <a:t> 위해 하나의 작업을 위한 </a:t>
            </a:r>
            <a:r>
              <a:rPr lang="ko-KR" altLang="en-US" dirty="0" err="1" smtClean="0"/>
              <a:t>퀴리는</a:t>
            </a:r>
            <a:r>
              <a:rPr lang="ko-KR" altLang="en-US" dirty="0" smtClean="0"/>
              <a:t> 트랜잭션으로 처리될 필요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트랜잭션 구현 방법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오토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해제</a:t>
            </a:r>
            <a:r>
              <a:rPr lang="en-US" altLang="ko-KR" dirty="0" smtClean="0"/>
              <a:t>, JTA </a:t>
            </a:r>
            <a:r>
              <a:rPr lang="ko-KR" altLang="en-US" dirty="0" smtClean="0"/>
              <a:t>이용 방식</a:t>
            </a:r>
            <a:endParaRPr lang="ko-KR" altLang="en-US" dirty="0"/>
          </a:p>
        </p:txBody>
      </p:sp>
      <p:pic>
        <p:nvPicPr>
          <p:cNvPr id="9" name="Picture 2" descr="fig12-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472569"/>
            <a:ext cx="4629150" cy="2714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574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 API</a:t>
            </a:r>
            <a:r>
              <a:rPr lang="ko-KR" altLang="en-US" dirty="0"/>
              <a:t>에서의 트랜잭션 처리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57200" y="1615313"/>
            <a:ext cx="8229600" cy="51260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Font typeface="Wingdings" panose="05000000000000000000" pitchFamily="2" charset="2"/>
              <a:buChar char="v"/>
              <a:defRPr sz="2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720725" indent="-185738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Char char="•"/>
              <a:defRPr sz="17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57200" y="1543305"/>
            <a:ext cx="8229600" cy="51260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Font typeface="Wingdings" panose="05000000000000000000" pitchFamily="2" charset="2"/>
              <a:buChar char="v"/>
              <a:defRPr sz="2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720725" indent="-185738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Char char="•"/>
              <a:defRPr sz="17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Connection.setAutoCommit(false)</a:t>
            </a:r>
            <a:endParaRPr lang="ko-KR" altLang="en-US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928694" y="1935650"/>
            <a:ext cx="4786314" cy="4616648"/>
          </a:xfrm>
          <a:prstGeom prst="rect">
            <a:avLst/>
          </a:prstGeom>
          <a:solidFill>
            <a:srgbClr val="E6E6E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try {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conn = 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DriverManager.getConnection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(...);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//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트랜잭션 시작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conn.setAutoCommit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(false);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... //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쿼리 실행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... //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쿼리 실행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//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트랜잭션 </a:t>
            </a:r>
            <a:r>
              <a:rPr kumimoji="1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커밋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conn.commit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();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} catch(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SQLException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ex) {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if (conn != null) {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    // </a:t>
            </a: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트랜잭션 롤백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    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conn.rollback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();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}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} finally {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if (conn != null) {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    try {</a:t>
            </a:r>
          </a:p>
          <a:p>
            <a:pPr lvl="0" eaLnBrk="0" latinLnBrk="0" hangingPunct="0"/>
            <a:r>
              <a:rPr lang="ko-KR" altLang="en-US" sz="1400" dirty="0">
                <a:latin typeface="+mn-ea"/>
                <a:cs typeface="Times New Roman" pitchFamily="18" charset="0"/>
              </a:rPr>
              <a:t> </a:t>
            </a:r>
            <a:r>
              <a:rPr lang="ko-KR" altLang="en-US" sz="1400" dirty="0" smtClean="0">
                <a:latin typeface="+mn-ea"/>
                <a:cs typeface="Times New Roman" pitchFamily="18" charset="0"/>
              </a:rPr>
              <a:t>           </a:t>
            </a:r>
            <a:r>
              <a:rPr lang="en-US" altLang="ko-KR" sz="1400" b="1" dirty="0" err="1" smtClean="0">
                <a:latin typeface="+mn-ea"/>
                <a:cs typeface="Times New Roman" pitchFamily="18" charset="0"/>
              </a:rPr>
              <a:t>conn.setAutoCommit</a:t>
            </a:r>
            <a:r>
              <a:rPr lang="en-US" altLang="ko-KR" sz="1400" b="1" dirty="0" smtClean="0">
                <a:latin typeface="+mn-ea"/>
                <a:cs typeface="Times New Roman" pitchFamily="18" charset="0"/>
              </a:rPr>
              <a:t>(true);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        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conn.close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();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    } catch(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SQLException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ex) {}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    }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itchFamily="18" charset="0"/>
              </a:rPr>
              <a:t>}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349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커넥션 풀</a:t>
            </a:r>
            <a:r>
              <a:rPr lang="en-US" altLang="ko-KR" dirty="0"/>
              <a:t>(Connection Pool)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sp>
        <p:nvSpPr>
          <p:cNvPr id="7" name="바닥글 개체 틀 3"/>
          <p:cNvSpPr txBox="1">
            <a:spLocks/>
          </p:cNvSpPr>
          <p:nvPr/>
        </p:nvSpPr>
        <p:spPr>
          <a:xfrm>
            <a:off x="3225800" y="6909320"/>
            <a:ext cx="2895600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r>
              <a:rPr lang="en-US" altLang="ko-KR" smtClean="0"/>
              <a:t>JSP 2.0 Programming</a:t>
            </a:r>
            <a:endParaRPr lang="en-US" altLang="ko-KR"/>
          </a:p>
        </p:txBody>
      </p:sp>
      <p:sp>
        <p:nvSpPr>
          <p:cNvPr id="8" name="슬라이드 번호 개체 틀 4"/>
          <p:cNvSpPr txBox="1">
            <a:spLocks/>
          </p:cNvSpPr>
          <p:nvPr/>
        </p:nvSpPr>
        <p:spPr>
          <a:xfrm>
            <a:off x="8570913" y="6787083"/>
            <a:ext cx="503237" cy="3143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fld id="{76E291E3-A0A7-45F9-8CEF-71A6DC9EF301}" type="slidenum">
              <a:rPr lang="ko-KR" altLang="en-US" smtClean="0"/>
              <a:pPr/>
              <a:t>56</a:t>
            </a:fld>
            <a:endParaRPr lang="en-US" altLang="ko-KR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011863" y="2427808"/>
            <a:ext cx="1439862" cy="2736850"/>
          </a:xfrm>
          <a:prstGeom prst="rect">
            <a:avLst/>
          </a:prstGeom>
          <a:solidFill>
            <a:srgbClr val="D6E7E6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ko-KR" altLang="en-US" sz="1800" b="1"/>
              <a:t>풀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4498975" y="2932633"/>
            <a:ext cx="151288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714875" y="3004070"/>
            <a:ext cx="1009650" cy="360363"/>
          </a:xfrm>
          <a:prstGeom prst="rect">
            <a:avLst/>
          </a:prstGeom>
          <a:solidFill>
            <a:srgbClr val="EAEAEA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800" b="1"/>
              <a:t>커넥션</a:t>
            </a: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498975" y="4588395"/>
            <a:ext cx="151288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116013" y="2788170"/>
            <a:ext cx="3360737" cy="431800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800" b="1"/>
              <a:t>1. </a:t>
            </a:r>
            <a:r>
              <a:rPr lang="ko-KR" altLang="en-US" sz="1800" b="1"/>
              <a:t>풀에서 커넥션을 가져온다</a:t>
            </a:r>
            <a:r>
              <a:rPr lang="en-US" altLang="ko-KR" sz="1800" b="1"/>
              <a:t>.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1116013" y="3580333"/>
            <a:ext cx="3360737" cy="431800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800" b="1"/>
              <a:t>2. </a:t>
            </a:r>
            <a:r>
              <a:rPr lang="ko-KR" altLang="en-US" sz="1800" b="1"/>
              <a:t>커넥션을 사용한다</a:t>
            </a:r>
            <a:r>
              <a:rPr lang="en-US" altLang="ko-KR" sz="1800" b="1"/>
              <a:t>.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116013" y="4372495"/>
            <a:ext cx="3360737" cy="431800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ko-KR" sz="1800" b="1"/>
              <a:t>3. </a:t>
            </a:r>
            <a:r>
              <a:rPr lang="ko-KR" altLang="en-US" sz="1800" b="1"/>
              <a:t>커넥션을 풀에 반환한다</a:t>
            </a:r>
            <a:r>
              <a:rPr lang="en-US" altLang="ko-KR" sz="1800" b="1"/>
              <a:t>.</a:t>
            </a:r>
          </a:p>
        </p:txBody>
      </p:sp>
      <p:cxnSp>
        <p:nvCxnSpPr>
          <p:cNvPr id="17" name="AutoShape 15"/>
          <p:cNvCxnSpPr>
            <a:cxnSpLocks noChangeShapeType="1"/>
            <a:stCxn id="14" idx="2"/>
            <a:endCxn id="15" idx="0"/>
          </p:cNvCxnSpPr>
          <p:nvPr/>
        </p:nvCxnSpPr>
        <p:spPr bwMode="auto">
          <a:xfrm rot="5400000">
            <a:off x="2626518" y="3400152"/>
            <a:ext cx="341313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AutoShape 16"/>
          <p:cNvCxnSpPr>
            <a:cxnSpLocks noChangeShapeType="1"/>
            <a:stCxn id="15" idx="2"/>
            <a:endCxn id="16" idx="0"/>
          </p:cNvCxnSpPr>
          <p:nvPr/>
        </p:nvCxnSpPr>
        <p:spPr bwMode="auto">
          <a:xfrm rot="5400000">
            <a:off x="2626519" y="4192314"/>
            <a:ext cx="34131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6226175" y="3004070"/>
            <a:ext cx="1009650" cy="360363"/>
          </a:xfrm>
          <a:prstGeom prst="rect">
            <a:avLst/>
          </a:prstGeom>
          <a:solidFill>
            <a:srgbClr val="EAEAEA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800" b="1"/>
              <a:t>커넥션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6227763" y="3507308"/>
            <a:ext cx="1009650" cy="360362"/>
          </a:xfrm>
          <a:prstGeom prst="rect">
            <a:avLst/>
          </a:prstGeom>
          <a:solidFill>
            <a:srgbClr val="EAEAEA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800" b="1"/>
              <a:t>커넥션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227763" y="4012133"/>
            <a:ext cx="1009650" cy="360362"/>
          </a:xfrm>
          <a:prstGeom prst="rect">
            <a:avLst/>
          </a:prstGeom>
          <a:solidFill>
            <a:srgbClr val="EAEAEA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800" b="1"/>
              <a:t>커넥션</a:t>
            </a: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6227763" y="4515370"/>
            <a:ext cx="1009650" cy="360363"/>
          </a:xfrm>
          <a:prstGeom prst="rect">
            <a:avLst/>
          </a:prstGeom>
          <a:solidFill>
            <a:srgbClr val="EAEAEA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800" b="1"/>
              <a:t>커넥션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4787900" y="4661420"/>
            <a:ext cx="1009650" cy="360363"/>
          </a:xfrm>
          <a:prstGeom prst="rect">
            <a:avLst/>
          </a:prstGeom>
          <a:solidFill>
            <a:srgbClr val="EAEAEA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800" b="1"/>
              <a:t>커넥션</a:t>
            </a: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0" y="1383233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ko-KR" i="1" dirty="0">
                <a:latin typeface="+mn-ea"/>
                <a:ea typeface="+mn-ea"/>
              </a:rPr>
              <a:t>DB</a:t>
            </a:r>
            <a:r>
              <a:rPr lang="ko-KR" altLang="en-US" i="1" dirty="0">
                <a:latin typeface="+mn-ea"/>
                <a:ea typeface="+mn-ea"/>
              </a:rPr>
              <a:t> 커넥션을 미리 일정 개수만큼 풀</a:t>
            </a:r>
            <a:r>
              <a:rPr lang="en-US" altLang="ko-KR" i="1" dirty="0">
                <a:latin typeface="+mn-ea"/>
                <a:ea typeface="+mn-ea"/>
              </a:rPr>
              <a:t>(pool)</a:t>
            </a:r>
            <a:r>
              <a:rPr lang="ko-KR" altLang="en-US" i="1" dirty="0">
                <a:latin typeface="+mn-ea"/>
                <a:ea typeface="+mn-ea"/>
              </a:rPr>
              <a:t>에 생성해두었다가</a:t>
            </a:r>
          </a:p>
          <a:p>
            <a:pPr algn="ctr"/>
            <a:r>
              <a:rPr lang="ko-KR" altLang="en-US" i="1" dirty="0">
                <a:latin typeface="+mn-ea"/>
                <a:ea typeface="+mn-ea"/>
              </a:rPr>
              <a:t>필요할 때 마다 풀에서 </a:t>
            </a:r>
            <a:r>
              <a:rPr lang="ko-KR" altLang="en-US" i="1" dirty="0" err="1">
                <a:latin typeface="+mn-ea"/>
                <a:ea typeface="+mn-ea"/>
              </a:rPr>
              <a:t>꺼내쓰는</a:t>
            </a:r>
            <a:r>
              <a:rPr lang="ko-KR" altLang="en-US" i="1" dirty="0">
                <a:latin typeface="+mn-ea"/>
                <a:ea typeface="+mn-ea"/>
              </a:rPr>
              <a:t> 방식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251271" y="2356370"/>
            <a:ext cx="8785225" cy="2952750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251520" y="5669483"/>
            <a:ext cx="8713093" cy="830997"/>
          </a:xfrm>
          <a:prstGeom prst="rect">
            <a:avLst/>
          </a:prstGeom>
          <a:solidFill>
            <a:srgbClr val="D6E7E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풀</a:t>
            </a:r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(pool)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에 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미리 커넥션이 생성되어 있기 때문에 커넥션을 생성하는 데 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드는</a:t>
            </a:r>
            <a:endParaRPr lang="en-US" altLang="ko-KR" sz="1600" b="1" dirty="0" smtClean="0">
              <a:solidFill>
                <a:srgbClr val="000000"/>
              </a:solidFill>
              <a:latin typeface="+mn-ea"/>
              <a:ea typeface="+mn-ea"/>
              <a:cs typeface="Times New Roman" pitchFamily="18" charset="0"/>
            </a:endParaRPr>
          </a:p>
          <a:p>
            <a:r>
              <a:rPr lang="en-US" altLang="ko-KR" sz="1600" b="1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연결 시간이 소비되지 않는다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.</a:t>
            </a:r>
          </a:p>
          <a:p>
            <a:pPr>
              <a:buFontTx/>
              <a:buChar char="•"/>
            </a:pP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 커넥션을 계속해서 재사용하기 때문에 생성되는 커넥션 수가 많지 않다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7141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커넥션 풀의 특징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sp>
        <p:nvSpPr>
          <p:cNvPr id="27" name="바닥글 개체 틀 3"/>
          <p:cNvSpPr txBox="1">
            <a:spLocks/>
          </p:cNvSpPr>
          <p:nvPr/>
        </p:nvSpPr>
        <p:spPr>
          <a:xfrm>
            <a:off x="3225800" y="7053336"/>
            <a:ext cx="2895600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r>
              <a:rPr lang="en-US" altLang="ko-KR" smtClean="0"/>
              <a:t>JSP 2.0 Programming</a:t>
            </a:r>
            <a:endParaRPr lang="en-US" altLang="ko-KR"/>
          </a:p>
        </p:txBody>
      </p:sp>
      <p:sp>
        <p:nvSpPr>
          <p:cNvPr id="28" name="슬라이드 번호 개체 틀 4"/>
          <p:cNvSpPr txBox="1">
            <a:spLocks/>
          </p:cNvSpPr>
          <p:nvPr/>
        </p:nvSpPr>
        <p:spPr>
          <a:xfrm>
            <a:off x="8570913" y="6931099"/>
            <a:ext cx="503237" cy="3143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fld id="{4876BAF3-F2DF-4A3B-A94B-F6E137D91711}" type="slidenum">
              <a:rPr lang="ko-KR" altLang="en-US" smtClean="0"/>
              <a:pPr/>
              <a:t>57</a:t>
            </a:fld>
            <a:endParaRPr lang="en-US" altLang="ko-KR"/>
          </a:p>
        </p:txBody>
      </p:sp>
      <p:sp>
        <p:nvSpPr>
          <p:cNvPr id="47" name="Text Box 36"/>
          <p:cNvSpPr txBox="1">
            <a:spLocks noChangeArrowheads="1"/>
          </p:cNvSpPr>
          <p:nvPr/>
        </p:nvSpPr>
        <p:spPr bwMode="auto">
          <a:xfrm>
            <a:off x="307181" y="1628800"/>
            <a:ext cx="8732838" cy="2308324"/>
          </a:xfrm>
          <a:prstGeom prst="rect">
            <a:avLst/>
          </a:prstGeom>
          <a:noFill/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ko-KR" altLang="en-US" sz="1800">
                <a:latin typeface="+mn-ea"/>
                <a:ea typeface="+mn-ea"/>
              </a:rPr>
              <a:t> 커넥션을 생성하고 닫는 데 필요한 시간이 소모되지 않는다</a:t>
            </a:r>
            <a:r>
              <a:rPr lang="en-US" altLang="ko-KR" sz="1800">
                <a:latin typeface="+mn-ea"/>
                <a:ea typeface="+mn-ea"/>
              </a:rPr>
              <a:t>.</a:t>
            </a:r>
          </a:p>
          <a:p>
            <a:r>
              <a:rPr lang="en-US" altLang="ko-KR" sz="1800" b="1">
                <a:latin typeface="+mn-ea"/>
                <a:ea typeface="+mn-ea"/>
              </a:rPr>
              <a:t>  </a:t>
            </a:r>
            <a:r>
              <a:rPr lang="en-US" altLang="ko-KR" sz="1800" b="1">
                <a:solidFill>
                  <a:srgbClr val="0000FF"/>
                </a:solidFill>
                <a:latin typeface="+mn-ea"/>
                <a:ea typeface="+mn-ea"/>
              </a:rPr>
              <a:t>▶ </a:t>
            </a:r>
            <a:r>
              <a:rPr lang="ko-KR" altLang="en-US" sz="1800" b="1">
                <a:solidFill>
                  <a:srgbClr val="0000FF"/>
                </a:solidFill>
                <a:latin typeface="+mn-ea"/>
                <a:ea typeface="+mn-ea"/>
              </a:rPr>
              <a:t>그 만큼 어플리케이션의 실행 속도가 빨라지며</a:t>
            </a:r>
          </a:p>
          <a:p>
            <a:endParaRPr lang="en-US" altLang="ko-KR" sz="1800">
              <a:latin typeface="+mn-ea"/>
              <a:ea typeface="+mn-ea"/>
            </a:endParaRPr>
          </a:p>
          <a:p>
            <a:pPr>
              <a:buFont typeface="Wingdings" pitchFamily="2" charset="2"/>
              <a:buChar char="l"/>
            </a:pPr>
            <a:r>
              <a:rPr lang="ko-KR" altLang="en-US" sz="1800">
                <a:latin typeface="+mn-ea"/>
                <a:ea typeface="+mn-ea"/>
              </a:rPr>
              <a:t> 또한 한번에 생성될 수 있는 커넥션 수를 제어하기 때문에</a:t>
            </a:r>
          </a:p>
          <a:p>
            <a:r>
              <a:rPr lang="en-US" altLang="ko-KR" sz="1800" b="1">
                <a:latin typeface="+mn-ea"/>
                <a:ea typeface="+mn-ea"/>
              </a:rPr>
              <a:t>  </a:t>
            </a:r>
            <a:r>
              <a:rPr lang="en-US" altLang="ko-KR" sz="1800" b="1">
                <a:solidFill>
                  <a:srgbClr val="0000FF"/>
                </a:solidFill>
                <a:latin typeface="+mn-ea"/>
                <a:ea typeface="+mn-ea"/>
              </a:rPr>
              <a:t>▶</a:t>
            </a:r>
            <a:r>
              <a:rPr lang="ko-KR" altLang="en-US" sz="1800" b="1">
                <a:solidFill>
                  <a:srgbClr val="0000FF"/>
                </a:solidFill>
                <a:latin typeface="+mn-ea"/>
                <a:ea typeface="+mn-ea"/>
              </a:rPr>
              <a:t> 동시 접속자수가 몰려도 웹 어플리케이션이 쉽게 다운되지 않는다</a:t>
            </a:r>
            <a:r>
              <a:rPr lang="en-US" altLang="ko-KR" sz="1800" b="1">
                <a:solidFill>
                  <a:srgbClr val="0000FF"/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800">
              <a:latin typeface="+mn-ea"/>
              <a:ea typeface="+mn-ea"/>
            </a:endParaRPr>
          </a:p>
          <a:p>
            <a:r>
              <a:rPr lang="en-US" altLang="ko-KR" sz="1800" b="1">
                <a:latin typeface="+mn-ea"/>
                <a:ea typeface="+mn-ea"/>
              </a:rPr>
              <a:t>∴</a:t>
            </a:r>
            <a:r>
              <a:rPr lang="en-US" altLang="ko-KR" sz="1800">
                <a:latin typeface="+mn-ea"/>
                <a:ea typeface="+mn-ea"/>
              </a:rPr>
              <a:t> </a:t>
            </a:r>
            <a:r>
              <a:rPr lang="ko-KR" altLang="en-US" sz="1800" b="1">
                <a:latin typeface="+mn-ea"/>
                <a:ea typeface="+mn-ea"/>
              </a:rPr>
              <a:t>커넥션 풀을 사용하면 </a:t>
            </a:r>
            <a:r>
              <a:rPr lang="ko-KR" altLang="en-US" sz="1800" b="1">
                <a:solidFill>
                  <a:srgbClr val="0000FF"/>
                </a:solidFill>
                <a:latin typeface="+mn-ea"/>
                <a:ea typeface="+mn-ea"/>
              </a:rPr>
              <a:t>전체적인 웹 어플리케이션의 성능 및 처리량</a:t>
            </a:r>
            <a:r>
              <a:rPr lang="ko-KR" altLang="en-US" sz="1800" b="1">
                <a:latin typeface="+mn-ea"/>
                <a:ea typeface="+mn-ea"/>
              </a:rPr>
              <a:t>이 높아지기 때문에</a:t>
            </a:r>
            <a:r>
              <a:rPr lang="ko-KR" altLang="en-US" sz="1800">
                <a:latin typeface="+mn-ea"/>
                <a:ea typeface="+mn-ea"/>
              </a:rPr>
              <a:t> 많은 웹 어플리케이션에서 커넥션 풀을 기본으로 사용하고 있다 </a:t>
            </a:r>
          </a:p>
        </p:txBody>
      </p:sp>
    </p:spTree>
    <p:extLst>
      <p:ext uri="{BB962C8B-B14F-4D97-AF65-F5344CB8AC3E}">
        <p14:creationId xmlns:p14="http://schemas.microsoft.com/office/powerpoint/2010/main" val="1760363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DBCP API</a:t>
            </a:r>
            <a:r>
              <a:rPr lang="ko-KR" altLang="en-US" dirty="0"/>
              <a:t>를 이용한 커넥션 풀 사용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sp>
        <p:nvSpPr>
          <p:cNvPr id="27" name="바닥글 개체 틀 3"/>
          <p:cNvSpPr txBox="1">
            <a:spLocks/>
          </p:cNvSpPr>
          <p:nvPr/>
        </p:nvSpPr>
        <p:spPr>
          <a:xfrm>
            <a:off x="3225800" y="7053336"/>
            <a:ext cx="2895600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r>
              <a:rPr lang="en-US" altLang="ko-KR" smtClean="0"/>
              <a:t>JSP 2.0 Programming</a:t>
            </a:r>
            <a:endParaRPr lang="en-US" altLang="ko-KR"/>
          </a:p>
        </p:txBody>
      </p:sp>
      <p:sp>
        <p:nvSpPr>
          <p:cNvPr id="28" name="슬라이드 번호 개체 틀 4"/>
          <p:cNvSpPr txBox="1">
            <a:spLocks/>
          </p:cNvSpPr>
          <p:nvPr/>
        </p:nvSpPr>
        <p:spPr>
          <a:xfrm>
            <a:off x="8570913" y="6931099"/>
            <a:ext cx="503237" cy="3143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fld id="{4876BAF3-F2DF-4A3B-A94B-F6E137D91711}" type="slidenum">
              <a:rPr lang="ko-KR" altLang="en-US" smtClean="0"/>
              <a:pPr/>
              <a:t>58</a:t>
            </a:fld>
            <a:endParaRPr lang="en-US" altLang="ko-KR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57200" y="1543305"/>
            <a:ext cx="8229600" cy="51260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Font typeface="Wingdings" panose="05000000000000000000" pitchFamily="2" charset="2"/>
              <a:buChar char="v"/>
              <a:defRPr sz="2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720725" indent="-185738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Char char="•"/>
              <a:defRPr sz="17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필요 라이브러리</a:t>
            </a:r>
            <a:endParaRPr lang="en-US" altLang="ko-KR" smtClean="0"/>
          </a:p>
          <a:p>
            <a:pPr lvl="1"/>
            <a:r>
              <a:rPr lang="en-US" altLang="ko-KR" smtClean="0"/>
              <a:t>Commons-DBCP API </a:t>
            </a:r>
            <a:r>
              <a:rPr lang="ko-KR" altLang="en-US" smtClean="0"/>
              <a:t>관련 </a:t>
            </a:r>
            <a:r>
              <a:rPr lang="en-US" altLang="ko-KR" smtClean="0"/>
              <a:t>Jar </a:t>
            </a:r>
            <a:r>
              <a:rPr lang="ko-KR" altLang="en-US" smtClean="0"/>
              <a:t>파일</a:t>
            </a:r>
            <a:r>
              <a:rPr lang="en-US" altLang="ko-KR" smtClean="0"/>
              <a:t>: commons-dbcp-1.2.2.jar</a:t>
            </a:r>
          </a:p>
          <a:p>
            <a:pPr lvl="1"/>
            <a:r>
              <a:rPr lang="en-US" altLang="ko-KR" smtClean="0"/>
              <a:t>Commons-Pool API</a:t>
            </a:r>
            <a:r>
              <a:rPr lang="ko-KR" altLang="en-US" smtClean="0"/>
              <a:t>의 </a:t>
            </a:r>
            <a:r>
              <a:rPr lang="en-US" altLang="ko-KR" smtClean="0"/>
              <a:t>Jar </a:t>
            </a:r>
            <a:r>
              <a:rPr lang="ko-KR" altLang="en-US" smtClean="0"/>
              <a:t>파일</a:t>
            </a:r>
            <a:r>
              <a:rPr lang="en-US" altLang="ko-KR" smtClean="0"/>
              <a:t>: commons-pool-1.4.jar</a:t>
            </a:r>
            <a:endParaRPr lang="ko-KR" altLang="en-US" smtClean="0"/>
          </a:p>
          <a:p>
            <a:endParaRPr lang="en-US" altLang="ko-KR" smtClean="0"/>
          </a:p>
          <a:p>
            <a:r>
              <a:rPr lang="en-US" altLang="ko-KR" smtClean="0"/>
              <a:t>DBCP</a:t>
            </a:r>
            <a:r>
              <a:rPr lang="ko-KR" altLang="en-US" smtClean="0"/>
              <a:t>가 제공하는 </a:t>
            </a:r>
            <a:r>
              <a:rPr lang="en-US" altLang="ko-KR" smtClean="0"/>
              <a:t>JDBC </a:t>
            </a:r>
            <a:r>
              <a:rPr lang="ko-KR" altLang="en-US" smtClean="0"/>
              <a:t>드라이버 로딩</a:t>
            </a:r>
            <a:endParaRPr lang="en-US" altLang="ko-KR" smtClean="0"/>
          </a:p>
          <a:p>
            <a:pPr lvl="1"/>
            <a:r>
              <a:rPr lang="en-US" altLang="ko-KR" smtClean="0"/>
              <a:t>Class.forName("org.apache.commons.dbcp.PoolingDriver");</a:t>
            </a:r>
          </a:p>
          <a:p>
            <a:pPr lvl="1"/>
            <a:r>
              <a:rPr lang="ko-KR" altLang="en-US" smtClean="0"/>
              <a:t>실제 </a:t>
            </a:r>
            <a:r>
              <a:rPr lang="en-US" altLang="ko-KR" smtClean="0"/>
              <a:t>DBMS</a:t>
            </a:r>
            <a:r>
              <a:rPr lang="ko-KR" altLang="en-US" smtClean="0"/>
              <a:t>에 연결할 때 사용될 </a:t>
            </a:r>
            <a:r>
              <a:rPr lang="en-US" altLang="ko-KR" smtClean="0"/>
              <a:t>JDBC </a:t>
            </a:r>
            <a:r>
              <a:rPr lang="ko-KR" altLang="en-US" smtClean="0"/>
              <a:t>드라이버도 로딩해야 함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DBCP</a:t>
            </a:r>
            <a:r>
              <a:rPr lang="ko-KR" altLang="en-US" smtClean="0"/>
              <a:t>가 제공하는 커넥션 풀로부터 커넥션 가져오기</a:t>
            </a:r>
            <a:endParaRPr lang="en-US" altLang="ko-KR" smtClean="0"/>
          </a:p>
          <a:p>
            <a:pPr lvl="1"/>
            <a:r>
              <a:rPr lang="en-US" altLang="ko-KR" smtClean="0"/>
              <a:t>JDBC URL: jdbc:apache:common:dbcp:</a:t>
            </a:r>
            <a:r>
              <a:rPr lang="ko-KR" altLang="en-US" smtClean="0"/>
              <a:t>설정파일명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, </a:t>
            </a:r>
            <a:r>
              <a:rPr lang="ko-KR" altLang="en-US" smtClean="0"/>
              <a:t>클래스패스</a:t>
            </a:r>
            <a:r>
              <a:rPr lang="en-US" altLang="ko-KR" smtClean="0"/>
              <a:t>:/pool.jocl </a:t>
            </a:r>
            <a:r>
              <a:rPr lang="ko-KR" altLang="en-US" smtClean="0"/>
              <a:t>파일에 설정된 풀 사용</a:t>
            </a:r>
            <a:endParaRPr lang="en-US" altLang="ko-KR" smtClean="0"/>
          </a:p>
          <a:p>
            <a:pPr lvl="2"/>
            <a:r>
              <a:rPr lang="en-US" altLang="ko-KR" smtClean="0"/>
              <a:t>DriverManager.getConnection("jdbc:apache:commons:dbcp:/pool");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13096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커넥션 풀 설정 파일 예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sp>
        <p:nvSpPr>
          <p:cNvPr id="27" name="바닥글 개체 틀 3"/>
          <p:cNvSpPr txBox="1">
            <a:spLocks/>
          </p:cNvSpPr>
          <p:nvPr/>
        </p:nvSpPr>
        <p:spPr>
          <a:xfrm>
            <a:off x="3225800" y="7053336"/>
            <a:ext cx="2895600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r>
              <a:rPr lang="en-US" altLang="ko-KR" smtClean="0"/>
              <a:t>JSP 2.0 Programming</a:t>
            </a:r>
            <a:endParaRPr lang="en-US" altLang="ko-KR"/>
          </a:p>
        </p:txBody>
      </p:sp>
      <p:sp>
        <p:nvSpPr>
          <p:cNvPr id="28" name="슬라이드 번호 개체 틀 4"/>
          <p:cNvSpPr txBox="1">
            <a:spLocks/>
          </p:cNvSpPr>
          <p:nvPr/>
        </p:nvSpPr>
        <p:spPr>
          <a:xfrm>
            <a:off x="8570913" y="6931099"/>
            <a:ext cx="503237" cy="3143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fld id="{4876BAF3-F2DF-4A3B-A94B-F6E137D91711}" type="slidenum">
              <a:rPr lang="ko-KR" altLang="en-US" smtClean="0"/>
              <a:pPr/>
              <a:t>59</a:t>
            </a:fld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642910" y="1340768"/>
            <a:ext cx="7786742" cy="54476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&lt;object class="</a:t>
            </a:r>
            <a:r>
              <a:rPr lang="en-US" altLang="ko-KR" sz="1200" dirty="0" err="1" smtClean="0">
                <a:latin typeface="+mn-ea"/>
                <a:ea typeface="+mn-ea"/>
              </a:rPr>
              <a:t>org.apache.commons.dbcp.PoolableConnectionFactory</a:t>
            </a:r>
            <a:r>
              <a:rPr lang="en-US" altLang="ko-KR" sz="1200" dirty="0" smtClean="0">
                <a:latin typeface="+mn-ea"/>
                <a:ea typeface="+mn-ea"/>
              </a:rPr>
              <a:t>"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</a:t>
            </a:r>
            <a:r>
              <a:rPr lang="en-US" altLang="ko-KR" sz="1200" dirty="0" err="1" smtClean="0">
                <a:latin typeface="+mn-ea"/>
                <a:ea typeface="+mn-ea"/>
              </a:rPr>
              <a:t>xmlns</a:t>
            </a:r>
            <a:r>
              <a:rPr lang="en-US" altLang="ko-KR" sz="1200" dirty="0" smtClean="0">
                <a:latin typeface="+mn-ea"/>
                <a:ea typeface="+mn-ea"/>
              </a:rPr>
              <a:t>="http://apache.org/xml/xmlns/jakarta/commons/jocl"&gt;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&lt;object class="</a:t>
            </a:r>
            <a:r>
              <a:rPr lang="en-US" altLang="ko-KR" sz="1200" dirty="0" err="1" smtClean="0">
                <a:latin typeface="+mn-ea"/>
                <a:ea typeface="+mn-ea"/>
              </a:rPr>
              <a:t>org.apache.commons.dbcp.DriverManagerConnectionFactory</a:t>
            </a:r>
            <a:r>
              <a:rPr lang="en-US" altLang="ko-KR" sz="1200" dirty="0" smtClean="0">
                <a:latin typeface="+mn-ea"/>
                <a:ea typeface="+mn-ea"/>
              </a:rPr>
              <a:t>"&gt;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&lt;string value="</a:t>
            </a:r>
            <a:r>
              <a:rPr lang="en-US" altLang="ko-KR" sz="1200" dirty="0" err="1" smtClean="0">
                <a:latin typeface="+mn-ea"/>
                <a:ea typeface="+mn-ea"/>
              </a:rPr>
              <a:t>jdbc:mysql</a:t>
            </a:r>
            <a:r>
              <a:rPr lang="en-US" altLang="ko-KR" sz="1200" dirty="0" smtClean="0">
                <a:latin typeface="+mn-ea"/>
                <a:ea typeface="+mn-ea"/>
              </a:rPr>
              <a:t>://localhost:3306/chap11" /&gt;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&lt;string value="</a:t>
            </a:r>
            <a:r>
              <a:rPr lang="en-US" altLang="ko-KR" sz="1200" dirty="0" err="1" smtClean="0">
                <a:latin typeface="+mn-ea"/>
                <a:ea typeface="+mn-ea"/>
              </a:rPr>
              <a:t>jspexam</a:t>
            </a:r>
            <a:r>
              <a:rPr lang="en-US" altLang="ko-KR" sz="1200" dirty="0" smtClean="0">
                <a:latin typeface="+mn-ea"/>
                <a:ea typeface="+mn-ea"/>
              </a:rPr>
              <a:t>" /&gt;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&lt;string value="</a:t>
            </a:r>
            <a:r>
              <a:rPr lang="en-US" altLang="ko-KR" sz="1200" dirty="0" err="1" smtClean="0">
                <a:latin typeface="+mn-ea"/>
                <a:ea typeface="+mn-ea"/>
              </a:rPr>
              <a:t>jspex</a:t>
            </a:r>
            <a:r>
              <a:rPr lang="en-US" altLang="ko-KR" sz="1200" dirty="0" smtClean="0">
                <a:latin typeface="+mn-ea"/>
                <a:ea typeface="+mn-ea"/>
              </a:rPr>
              <a:t>" /&gt;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&lt;/object&gt;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&lt;object class="</a:t>
            </a:r>
            <a:r>
              <a:rPr lang="en-US" altLang="ko-KR" sz="1200" dirty="0" err="1" smtClean="0">
                <a:latin typeface="+mn-ea"/>
                <a:ea typeface="+mn-ea"/>
              </a:rPr>
              <a:t>org.apache.commons.pool.impl.GenericObjectPool</a:t>
            </a:r>
            <a:r>
              <a:rPr lang="en-US" altLang="ko-KR" sz="1200" dirty="0" smtClean="0">
                <a:latin typeface="+mn-ea"/>
                <a:ea typeface="+mn-ea"/>
              </a:rPr>
              <a:t>"&gt;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&lt;object class="</a:t>
            </a:r>
            <a:r>
              <a:rPr lang="en-US" altLang="ko-KR" sz="1200" dirty="0" err="1" smtClean="0">
                <a:latin typeface="+mn-ea"/>
                <a:ea typeface="+mn-ea"/>
              </a:rPr>
              <a:t>org.apache.commons.pool.PoolableObjectFactory</a:t>
            </a:r>
            <a:r>
              <a:rPr lang="en-US" altLang="ko-KR" sz="1200" dirty="0" smtClean="0">
                <a:latin typeface="+mn-ea"/>
                <a:ea typeface="+mn-ea"/>
              </a:rPr>
              <a:t>" 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      null="true" /&gt;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</a:t>
            </a: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 value="10" /&gt;  &lt;!-- </a:t>
            </a:r>
            <a:r>
              <a:rPr lang="en-US" altLang="ko-KR" sz="1200" dirty="0" err="1" smtClean="0">
                <a:latin typeface="+mn-ea"/>
                <a:ea typeface="+mn-ea"/>
              </a:rPr>
              <a:t>maxActive</a:t>
            </a:r>
            <a:r>
              <a:rPr lang="en-US" altLang="ko-KR" sz="1200" dirty="0" smtClean="0">
                <a:latin typeface="+mn-ea"/>
                <a:ea typeface="+mn-ea"/>
              </a:rPr>
              <a:t> --&gt;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&lt;byte value="1" /&gt;  &lt;!-- </a:t>
            </a:r>
            <a:r>
              <a:rPr lang="en-US" altLang="ko-KR" sz="1200" dirty="0" err="1" smtClean="0">
                <a:latin typeface="+mn-ea"/>
                <a:ea typeface="+mn-ea"/>
              </a:rPr>
              <a:t>whenExhaustedAction</a:t>
            </a:r>
            <a:r>
              <a:rPr lang="en-US" altLang="ko-KR" sz="1200" dirty="0" smtClean="0">
                <a:latin typeface="+mn-ea"/>
                <a:ea typeface="+mn-ea"/>
              </a:rPr>
              <a:t> --&gt;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&lt;long value="10000" /&gt; &lt;!-- </a:t>
            </a:r>
            <a:r>
              <a:rPr lang="en-US" altLang="ko-KR" sz="1200" dirty="0" err="1" smtClean="0">
                <a:latin typeface="+mn-ea"/>
                <a:ea typeface="+mn-ea"/>
              </a:rPr>
              <a:t>maxWait</a:t>
            </a:r>
            <a:r>
              <a:rPr lang="en-US" altLang="ko-KR" sz="1200" dirty="0" smtClean="0">
                <a:latin typeface="+mn-ea"/>
                <a:ea typeface="+mn-ea"/>
              </a:rPr>
              <a:t> --&gt;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</a:t>
            </a: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 value="10" /&gt; &lt;!-- </a:t>
            </a:r>
            <a:r>
              <a:rPr lang="en-US" altLang="ko-KR" sz="1200" dirty="0" err="1" smtClean="0">
                <a:latin typeface="+mn-ea"/>
                <a:ea typeface="+mn-ea"/>
              </a:rPr>
              <a:t>maxIdle</a:t>
            </a:r>
            <a:r>
              <a:rPr lang="en-US" altLang="ko-KR" sz="1200" dirty="0" smtClean="0">
                <a:latin typeface="+mn-ea"/>
                <a:ea typeface="+mn-ea"/>
              </a:rPr>
              <a:t> --&gt;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</a:t>
            </a: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 value="3" /&gt; &lt;!-- </a:t>
            </a:r>
            <a:r>
              <a:rPr lang="en-US" altLang="ko-KR" sz="1200" dirty="0" err="1" smtClean="0">
                <a:latin typeface="+mn-ea"/>
                <a:ea typeface="+mn-ea"/>
              </a:rPr>
              <a:t>minIdle</a:t>
            </a:r>
            <a:r>
              <a:rPr lang="en-US" altLang="ko-KR" sz="1200" dirty="0" smtClean="0">
                <a:latin typeface="+mn-ea"/>
                <a:ea typeface="+mn-ea"/>
              </a:rPr>
              <a:t> --&gt;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</a:t>
            </a:r>
            <a:r>
              <a:rPr lang="en-US" altLang="ko-KR" sz="1200" dirty="0" err="1" smtClean="0">
                <a:latin typeface="+mn-ea"/>
                <a:ea typeface="+mn-ea"/>
              </a:rPr>
              <a:t>boolean</a:t>
            </a:r>
            <a:r>
              <a:rPr lang="en-US" altLang="ko-KR" sz="1200" dirty="0" smtClean="0">
                <a:latin typeface="+mn-ea"/>
                <a:ea typeface="+mn-ea"/>
              </a:rPr>
              <a:t> value="true" /&gt; &lt;!-- </a:t>
            </a:r>
            <a:r>
              <a:rPr lang="en-US" altLang="ko-KR" sz="1200" dirty="0" err="1" smtClean="0">
                <a:latin typeface="+mn-ea"/>
                <a:ea typeface="+mn-ea"/>
              </a:rPr>
              <a:t>testOnBorrow</a:t>
            </a:r>
            <a:r>
              <a:rPr lang="en-US" altLang="ko-KR" sz="1200" dirty="0" smtClean="0">
                <a:latin typeface="+mn-ea"/>
                <a:ea typeface="+mn-ea"/>
              </a:rPr>
              <a:t> --&gt;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</a:t>
            </a:r>
            <a:r>
              <a:rPr lang="en-US" altLang="ko-KR" sz="1200" dirty="0" err="1" smtClean="0">
                <a:latin typeface="+mn-ea"/>
                <a:ea typeface="+mn-ea"/>
              </a:rPr>
              <a:t>boolean</a:t>
            </a:r>
            <a:r>
              <a:rPr lang="en-US" altLang="ko-KR" sz="1200" dirty="0" smtClean="0">
                <a:latin typeface="+mn-ea"/>
                <a:ea typeface="+mn-ea"/>
              </a:rPr>
              <a:t> value="true" /&gt; &lt;!-- </a:t>
            </a:r>
            <a:r>
              <a:rPr lang="en-US" altLang="ko-KR" sz="1200" dirty="0" err="1" smtClean="0">
                <a:latin typeface="+mn-ea"/>
                <a:ea typeface="+mn-ea"/>
              </a:rPr>
              <a:t>testOnReturn</a:t>
            </a:r>
            <a:r>
              <a:rPr lang="en-US" altLang="ko-KR" sz="1200" dirty="0" smtClean="0">
                <a:latin typeface="+mn-ea"/>
                <a:ea typeface="+mn-ea"/>
              </a:rPr>
              <a:t> --&gt;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&lt;long value="600000" /&gt; &lt;!-- </a:t>
            </a:r>
            <a:r>
              <a:rPr lang="en-US" altLang="ko-KR" sz="1200" dirty="0" err="1" smtClean="0">
                <a:latin typeface="+mn-ea"/>
                <a:ea typeface="+mn-ea"/>
              </a:rPr>
              <a:t>timeBetweenEvctionRunsMillis</a:t>
            </a:r>
            <a:r>
              <a:rPr lang="en-US" altLang="ko-KR" sz="1200" dirty="0" smtClean="0">
                <a:latin typeface="+mn-ea"/>
                <a:ea typeface="+mn-ea"/>
              </a:rPr>
              <a:t> --&gt;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</a:t>
            </a: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 value="5" /&gt; &lt;!-- </a:t>
            </a:r>
            <a:r>
              <a:rPr lang="en-US" altLang="ko-KR" sz="1200" dirty="0" err="1" smtClean="0">
                <a:latin typeface="+mn-ea"/>
                <a:ea typeface="+mn-ea"/>
              </a:rPr>
              <a:t>numTestsPerEvictionRun</a:t>
            </a:r>
            <a:r>
              <a:rPr lang="en-US" altLang="ko-KR" sz="1200" dirty="0" smtClean="0">
                <a:latin typeface="+mn-ea"/>
                <a:ea typeface="+mn-ea"/>
              </a:rPr>
              <a:t> --&gt;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&lt;long value="3600000" /&gt; &lt;!-- </a:t>
            </a:r>
            <a:r>
              <a:rPr lang="en-US" altLang="ko-KR" sz="1200" dirty="0" err="1" smtClean="0">
                <a:latin typeface="+mn-ea"/>
                <a:ea typeface="+mn-ea"/>
              </a:rPr>
              <a:t>minEvictableIdleTimeMillis</a:t>
            </a:r>
            <a:r>
              <a:rPr lang="en-US" altLang="ko-KR" sz="1200" dirty="0" smtClean="0">
                <a:latin typeface="+mn-ea"/>
                <a:ea typeface="+mn-ea"/>
              </a:rPr>
              <a:t> --&gt;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&lt;</a:t>
            </a:r>
            <a:r>
              <a:rPr lang="en-US" altLang="ko-KR" sz="1200" dirty="0" err="1" smtClean="0">
                <a:latin typeface="+mn-ea"/>
                <a:ea typeface="+mn-ea"/>
              </a:rPr>
              <a:t>boolean</a:t>
            </a:r>
            <a:r>
              <a:rPr lang="en-US" altLang="ko-KR" sz="1200" dirty="0" smtClean="0">
                <a:latin typeface="+mn-ea"/>
                <a:ea typeface="+mn-ea"/>
              </a:rPr>
              <a:t> value="true" /&gt; &lt;!-- </a:t>
            </a:r>
            <a:r>
              <a:rPr lang="en-US" altLang="ko-KR" sz="1200" dirty="0" err="1" smtClean="0">
                <a:latin typeface="+mn-ea"/>
                <a:ea typeface="+mn-ea"/>
              </a:rPr>
              <a:t>testWhileIdle</a:t>
            </a:r>
            <a:r>
              <a:rPr lang="en-US" altLang="ko-KR" sz="1200" dirty="0" smtClean="0">
                <a:latin typeface="+mn-ea"/>
                <a:ea typeface="+mn-ea"/>
              </a:rPr>
              <a:t> --&gt;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&lt;/object&gt;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&lt;object class="</a:t>
            </a:r>
            <a:r>
              <a:rPr lang="en-US" altLang="ko-KR" sz="1200" dirty="0" err="1" smtClean="0">
                <a:latin typeface="+mn-ea"/>
                <a:ea typeface="+mn-ea"/>
              </a:rPr>
              <a:t>org.apache.commons.pool.impl.GenericKeyedObjectPoolFactory</a:t>
            </a:r>
            <a:r>
              <a:rPr lang="en-US" altLang="ko-KR" sz="1200" dirty="0" smtClean="0">
                <a:latin typeface="+mn-ea"/>
                <a:ea typeface="+mn-ea"/>
              </a:rPr>
              <a:t>"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   null="true" /&gt;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&lt;string null="true" /&gt;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&lt;</a:t>
            </a:r>
            <a:r>
              <a:rPr lang="en-US" altLang="ko-KR" sz="1200" dirty="0" err="1" smtClean="0">
                <a:latin typeface="+mn-ea"/>
                <a:ea typeface="+mn-ea"/>
              </a:rPr>
              <a:t>boolean</a:t>
            </a:r>
            <a:r>
              <a:rPr lang="en-US" altLang="ko-KR" sz="1200" dirty="0" smtClean="0">
                <a:latin typeface="+mn-ea"/>
                <a:ea typeface="+mn-ea"/>
              </a:rPr>
              <a:t> value="false" /&gt;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   &lt;</a:t>
            </a:r>
            <a:r>
              <a:rPr lang="en-US" altLang="ko-KR" sz="1200" dirty="0" err="1" smtClean="0">
                <a:latin typeface="+mn-ea"/>
                <a:ea typeface="+mn-ea"/>
              </a:rPr>
              <a:t>boolean</a:t>
            </a:r>
            <a:r>
              <a:rPr lang="en-US" altLang="ko-KR" sz="1200" dirty="0" smtClean="0">
                <a:latin typeface="+mn-ea"/>
                <a:ea typeface="+mn-ea"/>
              </a:rPr>
              <a:t> value="true" /&gt;</a:t>
            </a:r>
          </a:p>
          <a:p>
            <a:r>
              <a:rPr lang="en-US" altLang="ko-KR" sz="1200" dirty="0" smtClean="0">
                <a:latin typeface="+mn-ea"/>
                <a:ea typeface="+mn-ea"/>
              </a:rPr>
              <a:t>&lt;/object&gt;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444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2.1 JDBC </a:t>
            </a:r>
            <a:r>
              <a:rPr lang="ko-KR" altLang="en-US" dirty="0"/>
              <a:t>드라이버 </a:t>
            </a:r>
            <a:r>
              <a:rPr lang="ko-KR" altLang="en-US" dirty="0" smtClean="0"/>
              <a:t>로딩하기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 로딩 단계에서는 드라이버 인터페이스를 구현하는 </a:t>
            </a:r>
            <a:r>
              <a:rPr lang="ko-KR" altLang="en-US" b="0" dirty="0" smtClean="0"/>
              <a:t>작업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Class.forName</a:t>
            </a:r>
            <a:r>
              <a:rPr lang="en-US" altLang="ko-KR" b="0" dirty="0"/>
              <a:t>( </a:t>
            </a:r>
            <a:r>
              <a:rPr lang="en-US" altLang="ko-KR" b="0" dirty="0" smtClean="0"/>
              <a:t>) </a:t>
            </a:r>
            <a:r>
              <a:rPr lang="ko-KR" altLang="en-US" b="0" dirty="0" err="1" smtClean="0"/>
              <a:t>메소드를</a:t>
            </a:r>
            <a:r>
              <a:rPr lang="ko-KR" altLang="en-US" b="0" dirty="0" smtClean="0"/>
              <a:t> </a:t>
            </a:r>
            <a:r>
              <a:rPr lang="ko-KR" altLang="en-US" b="0" dirty="0"/>
              <a:t>이용하여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</a:t>
            </a:r>
            <a:r>
              <a:rPr lang="ko-KR" altLang="en-US" b="0" dirty="0" smtClean="0"/>
              <a:t>로딩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ko-KR" altLang="en-US" b="0" dirty="0"/>
              <a:t>드라이버가 로딩되면 자동으로 </a:t>
            </a:r>
            <a:r>
              <a:rPr lang="ko-KR" altLang="en-US" b="0" dirty="0" smtClean="0"/>
              <a:t>객체가 생성되고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클래스에 </a:t>
            </a:r>
            <a:r>
              <a:rPr lang="ko-KR" altLang="en-US" b="0" dirty="0" smtClean="0"/>
              <a:t>등록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 JDBC </a:t>
            </a:r>
            <a:r>
              <a:rPr lang="ko-KR" altLang="en-US" b="0" dirty="0"/>
              <a:t>드라이버 </a:t>
            </a:r>
            <a:r>
              <a:rPr lang="ko-KR" altLang="en-US" b="0" dirty="0" smtClean="0"/>
              <a:t>로딩은 프로그램 </a:t>
            </a:r>
            <a:r>
              <a:rPr lang="ko-KR" altLang="en-US" b="0" dirty="0"/>
              <a:t>수행 시 한 번만 </a:t>
            </a:r>
            <a:r>
              <a:rPr lang="ko-KR" altLang="en-US" b="0" dirty="0" smtClean="0"/>
              <a:t>필요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54" y="2166455"/>
            <a:ext cx="68675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3645024"/>
            <a:ext cx="6972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0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[</a:t>
            </a:r>
            <a:r>
              <a:rPr lang="ko-KR" altLang="en-US" dirty="0" smtClean="0"/>
              <a:t>웹 </a:t>
            </a:r>
            <a:r>
              <a:rPr lang="ko-KR" altLang="en-US" b="0" dirty="0" smtClean="0"/>
              <a:t>쇼핑몰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 </a:t>
            </a:r>
            <a:r>
              <a:rPr lang="ko-KR" altLang="en-US" b="0" dirty="0"/>
              <a:t>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8" y="1556792"/>
            <a:ext cx="8334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67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1" y="994020"/>
            <a:ext cx="3396128" cy="256547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57" y="994020"/>
            <a:ext cx="3348124" cy="25292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05064"/>
            <a:ext cx="3246622" cy="24525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001881"/>
            <a:ext cx="3359827" cy="25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40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 err="1"/>
              <a:t>커넥션하기</a:t>
            </a:r>
            <a:r>
              <a:rPr lang="en-US" altLang="ko-KR" b="0" dirty="0"/>
              <a:t>: </a:t>
            </a:r>
            <a:r>
              <a:rPr lang="ko-KR" altLang="en-US" b="0" dirty="0"/>
              <a:t>커넥션 이름은 </a:t>
            </a:r>
            <a:r>
              <a:rPr lang="en-US" altLang="ko-KR" b="0" dirty="0" err="1"/>
              <a:t>Market_Conn</a:t>
            </a:r>
            <a:r>
              <a:rPr lang="ko-KR" altLang="en-US" b="0" dirty="0"/>
              <a:t>이고 데이터베이스 이름은 </a:t>
            </a:r>
            <a:r>
              <a:rPr lang="en-US" altLang="ko-KR" b="0" dirty="0" err="1" smtClean="0"/>
              <a:t>WebMarketDB</a:t>
            </a:r>
            <a:r>
              <a:rPr lang="ko-KR" altLang="en-US" b="0" dirty="0" smtClean="0"/>
              <a:t>를 </a:t>
            </a:r>
            <a:r>
              <a:rPr lang="ko-KR" altLang="en-US" b="0" dirty="0"/>
              <a:t>사용하여 </a:t>
            </a:r>
            <a:r>
              <a:rPr lang="en-US" altLang="ko-KR" b="0" dirty="0"/>
              <a:t>Data Source Explorer</a:t>
            </a:r>
            <a:r>
              <a:rPr lang="ko-KR" altLang="en-US" b="0" dirty="0"/>
              <a:t>에서 </a:t>
            </a:r>
            <a:r>
              <a:rPr lang="ko-KR" altLang="en-US" b="0" dirty="0" smtClean="0"/>
              <a:t>실행</a:t>
            </a:r>
            <a:r>
              <a:rPr lang="en-US" altLang="ko-KR" b="0" dirty="0" smtClean="0"/>
              <a:t>. </a:t>
            </a:r>
          </a:p>
          <a:p>
            <a:pPr lvl="1"/>
            <a:r>
              <a:rPr lang="ko-KR" altLang="en-US" b="0" dirty="0" smtClean="0"/>
              <a:t>생성한 </a:t>
            </a:r>
            <a:r>
              <a:rPr lang="en-US" altLang="ko-KR" b="0" dirty="0" smtClean="0"/>
              <a:t>product </a:t>
            </a:r>
            <a:r>
              <a:rPr lang="ko-KR" altLang="en-US" b="0" dirty="0"/>
              <a:t>테이블을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81975" cy="542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5" y="2974930"/>
            <a:ext cx="51244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102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연결 페이지 </a:t>
            </a:r>
            <a:r>
              <a:rPr lang="ko-KR" altLang="en-US" b="0" dirty="0" smtClean="0"/>
              <a:t>만들기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28625" y="1412776"/>
            <a:ext cx="8286750" cy="4752528"/>
            <a:chOff x="428625" y="1556792"/>
            <a:chExt cx="8286750" cy="62960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5" y="1556792"/>
              <a:ext cx="8286750" cy="38862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5442992"/>
              <a:ext cx="8286750" cy="24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160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255668"/>
            <a:ext cx="83534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63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목록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556792"/>
            <a:ext cx="8315325" cy="49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41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31818"/>
            <a:ext cx="7945387" cy="5759877"/>
            <a:chOff x="438150" y="142875"/>
            <a:chExt cx="8267700" cy="10201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075" y="142875"/>
              <a:ext cx="7943850" cy="6572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0" y="6715125"/>
              <a:ext cx="8267700" cy="362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944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2391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2588266"/>
            <a:ext cx="83153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7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상품 </a:t>
            </a:r>
            <a:r>
              <a:rPr lang="ko-KR" altLang="en-US" b="0" dirty="0"/>
              <a:t>등록 처리 페이지 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541418"/>
            <a:ext cx="8343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123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1225540"/>
            <a:ext cx="8296275" cy="51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9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2.2 Connection </a:t>
            </a:r>
            <a:r>
              <a:rPr lang="ko-KR" altLang="en-US" dirty="0"/>
              <a:t>객체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드라이버에서 데이터베이스와 연결된 커넥션을 가져오기 위해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 smtClean="0"/>
              <a:t>클래스의 </a:t>
            </a:r>
            <a:r>
              <a:rPr lang="en-US" altLang="ko-KR" b="0" dirty="0" err="1"/>
              <a:t>getConnection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DriverManager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클래스로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생성할 때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검색하고</a:t>
            </a:r>
            <a:r>
              <a:rPr lang="en-US" altLang="ko-KR" b="0" dirty="0"/>
              <a:t>, </a:t>
            </a:r>
            <a:r>
              <a:rPr lang="ko-KR" altLang="en-US" b="0" dirty="0"/>
              <a:t>검색된 드라이버를 </a:t>
            </a:r>
            <a:r>
              <a:rPr lang="ko-KR" altLang="en-US" b="0" dirty="0" smtClean="0"/>
              <a:t>이용하여 </a:t>
            </a:r>
            <a:r>
              <a:rPr lang="en-US" altLang="ko-KR" b="0" dirty="0" smtClean="0"/>
              <a:t>Connection </a:t>
            </a:r>
            <a:r>
              <a:rPr lang="ko-KR" altLang="en-US" b="0" dirty="0"/>
              <a:t>객체를 생성한 후 이를 </a:t>
            </a:r>
            <a:r>
              <a:rPr lang="ko-KR" altLang="en-US" b="0" dirty="0" smtClean="0"/>
              <a:t>반환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789193"/>
            <a:ext cx="6886575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3895640"/>
            <a:ext cx="7200279" cy="26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4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708920"/>
            <a:ext cx="8362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1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웹 애플리케이션 배포 설명자 </a:t>
            </a:r>
            <a:r>
              <a:rPr lang="en-US" altLang="ko-KR" b="0" dirty="0"/>
              <a:t>web.xml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7" y="1844824"/>
            <a:ext cx="8343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1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편집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1475" y="1556792"/>
            <a:ext cx="8401050" cy="5013176"/>
            <a:chOff x="371475" y="1556792"/>
            <a:chExt cx="8401050" cy="71287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475" y="1556792"/>
              <a:ext cx="8401050" cy="479296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6438697"/>
              <a:ext cx="8105775" cy="224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921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97650"/>
            <a:ext cx="6896100" cy="55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68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수정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268760"/>
            <a:ext cx="8343900" cy="53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92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884" y="931818"/>
            <a:ext cx="8248650" cy="5715000"/>
            <a:chOff x="353258" y="1069930"/>
            <a:chExt cx="8248650" cy="108121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69930"/>
              <a:ext cx="8096250" cy="5438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58" y="6508817"/>
              <a:ext cx="8248650" cy="5373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569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50270" y="961778"/>
            <a:ext cx="8324850" cy="5685039"/>
            <a:chOff x="409575" y="1052736"/>
            <a:chExt cx="8324850" cy="110523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75" y="1052736"/>
              <a:ext cx="8324850" cy="513737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575" y="6190109"/>
              <a:ext cx="8077200" cy="591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121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7504" y="955188"/>
            <a:ext cx="8445499" cy="5691630"/>
            <a:chOff x="227013" y="638175"/>
            <a:chExt cx="8445499" cy="1175645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487" y="638175"/>
              <a:ext cx="8201025" cy="55816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279582"/>
              <a:ext cx="8334375" cy="6115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860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수정 처리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19100" y="1340768"/>
            <a:ext cx="8305800" cy="5040560"/>
            <a:chOff x="419099" y="2886447"/>
            <a:chExt cx="8305800" cy="44158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099" y="2886447"/>
              <a:ext cx="8305800" cy="68656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837" y="3573016"/>
              <a:ext cx="7934325" cy="3729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2316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1818"/>
            <a:ext cx="78009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2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 URL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91970" y="1615313"/>
            <a:ext cx="8229600" cy="51260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Font typeface="Wingdings" panose="05000000000000000000" pitchFamily="2" charset="2"/>
              <a:buChar char="v"/>
              <a:defRPr sz="2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720725" indent="-185738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Char char="•"/>
              <a:defRPr sz="17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DBMS</a:t>
            </a:r>
            <a:r>
              <a:rPr lang="ko-KR" altLang="en-US" dirty="0" smtClean="0"/>
              <a:t>와의 연결을 위한 식별 값</a:t>
            </a:r>
            <a:endParaRPr lang="en-US" altLang="ko-KR" dirty="0" smtClean="0"/>
          </a:p>
          <a:p>
            <a:r>
              <a:rPr lang="en-US" altLang="ko-KR" dirty="0" smtClean="0"/>
              <a:t>JDBC </a:t>
            </a:r>
            <a:r>
              <a:rPr lang="ko-KR" altLang="en-US" dirty="0" smtClean="0"/>
              <a:t>드라이버에 따라 형식 다름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일반적인 구성</a:t>
            </a:r>
            <a:endParaRPr lang="en-US" altLang="ko-KR" dirty="0" smtClean="0"/>
          </a:p>
          <a:p>
            <a:pPr lvl="1"/>
            <a:r>
              <a:rPr lang="en-US" dirty="0" err="1" smtClean="0"/>
              <a:t>jdbc</a:t>
            </a:r>
            <a:r>
              <a:rPr lang="en-US" dirty="0" smtClean="0"/>
              <a:t>:[DBMS]:[</a:t>
            </a:r>
            <a:r>
              <a:rPr lang="ko-KR" altLang="en-US" dirty="0" err="1" smtClean="0"/>
              <a:t>데이터베이스식별자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ko-KR" altLang="en-US" dirty="0" smtClean="0"/>
              <a:t>주요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JDBC URL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MySQL : </a:t>
            </a:r>
            <a:r>
              <a:rPr lang="en-US" sz="1600" dirty="0" err="1" smtClean="0"/>
              <a:t>jdbc:mysql</a:t>
            </a:r>
            <a:r>
              <a:rPr lang="en-US" sz="1600" dirty="0" smtClean="0"/>
              <a:t>://HOST[:PORT]/DBNAME[?</a:t>
            </a:r>
            <a:r>
              <a:rPr lang="en-US" sz="1600" dirty="0" err="1" smtClean="0"/>
              <a:t>param</a:t>
            </a:r>
            <a:r>
              <a:rPr lang="en-US" sz="1600" dirty="0" smtClean="0"/>
              <a:t>=value&amp;param1=value2&amp;...]</a:t>
            </a:r>
          </a:p>
          <a:p>
            <a:pPr lvl="1"/>
            <a:r>
              <a:rPr lang="en-US" altLang="ko-KR" b="1" dirty="0" smtClean="0"/>
              <a:t>Oracle: </a:t>
            </a:r>
            <a:r>
              <a:rPr lang="en-US" b="1" dirty="0" err="1" smtClean="0"/>
              <a:t>jdbc:oracle:thin</a:t>
            </a:r>
            <a:r>
              <a:rPr lang="en-US" b="1" dirty="0" smtClean="0"/>
              <a:t>:@HOST:PORT:SID</a:t>
            </a:r>
            <a:endParaRPr lang="ko-KR" altLang="en-US" b="1" dirty="0" smtClean="0"/>
          </a:p>
          <a:p>
            <a:pPr lvl="1"/>
            <a:r>
              <a:rPr lang="en-US" altLang="ko-KR" dirty="0" smtClean="0"/>
              <a:t>MS SQL : </a:t>
            </a:r>
            <a:r>
              <a:rPr lang="en-US" altLang="ko-KR" dirty="0" err="1" smtClean="0"/>
              <a:t>jdbc:sqlserver</a:t>
            </a:r>
            <a:r>
              <a:rPr lang="en-US" altLang="ko-KR" dirty="0" smtClean="0"/>
              <a:t>://HOST[:PORT];</a:t>
            </a:r>
            <a:r>
              <a:rPr lang="en-US" altLang="ko-KR" dirty="0" err="1" smtClean="0"/>
              <a:t>databaseName</a:t>
            </a:r>
            <a:r>
              <a:rPr lang="en-US" altLang="ko-KR" dirty="0" smtClean="0"/>
              <a:t>=DB</a:t>
            </a:r>
          </a:p>
        </p:txBody>
      </p:sp>
    </p:spTree>
    <p:extLst>
      <p:ext uri="{BB962C8B-B14F-4D97-AF65-F5344CB8AC3E}">
        <p14:creationId xmlns:p14="http://schemas.microsoft.com/office/powerpoint/2010/main" val="22758465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31818"/>
            <a:ext cx="7943850" cy="512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5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02202" y="962838"/>
            <a:ext cx="8324850" cy="5683979"/>
            <a:chOff x="323528" y="1466850"/>
            <a:chExt cx="8324850" cy="78835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262" y="1466850"/>
              <a:ext cx="7991475" cy="39243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416567"/>
              <a:ext cx="8324850" cy="393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62650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메뉴 페이지 </a:t>
            </a:r>
            <a:r>
              <a:rPr lang="ko-KR" altLang="en-US" b="0" dirty="0" smtClean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52736"/>
            <a:ext cx="820102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5" y="2317705"/>
            <a:ext cx="83343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537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편집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39552" y="1196752"/>
            <a:ext cx="8305800" cy="5450066"/>
            <a:chOff x="609600" y="-1899592"/>
            <a:chExt cx="8305800" cy="93821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-1899592"/>
              <a:ext cx="8172450" cy="75533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5653733"/>
              <a:ext cx="8305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6175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상품 삭제 페이지 </a:t>
            </a:r>
            <a:r>
              <a:rPr lang="ko-KR" altLang="en-US" b="0" dirty="0" smtClean="0"/>
              <a:t>작성하기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[</a:t>
            </a:r>
            <a:r>
              <a:rPr lang="ko-KR" altLang="en-US" dirty="0"/>
              <a:t>웹 </a:t>
            </a:r>
            <a:r>
              <a:rPr lang="ko-KR" altLang="en-US" b="0" dirty="0"/>
              <a:t>쇼핑몰</a:t>
            </a:r>
            <a:r>
              <a:rPr lang="en-US" altLang="ko-KR" b="0" dirty="0"/>
              <a:t>]</a:t>
            </a:r>
            <a:r>
              <a:rPr lang="ko-KR" altLang="en-US" b="0" dirty="0"/>
              <a:t> 상품 조회</a:t>
            </a:r>
            <a:r>
              <a:rPr lang="en-US" altLang="ko-KR" b="0" dirty="0"/>
              <a:t>, </a:t>
            </a:r>
            <a:r>
              <a:rPr lang="ko-KR" altLang="en-US" b="0" dirty="0"/>
              <a:t>등록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/>
              <a:t>삭제하기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4337" y="1268760"/>
            <a:ext cx="8190111" cy="5184576"/>
            <a:chOff x="551259" y="-2187624"/>
            <a:chExt cx="8315325" cy="100298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309" y="-2187624"/>
              <a:ext cx="8296275" cy="7343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259" y="5156151"/>
              <a:ext cx="8315325" cy="2686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0588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14" y="1025600"/>
            <a:ext cx="5859685" cy="283544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699792" y="3391845"/>
            <a:ext cx="6125282" cy="3220388"/>
            <a:chOff x="1255030" y="3473783"/>
            <a:chExt cx="5423061" cy="34230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5031" y="3473783"/>
              <a:ext cx="5423060" cy="12477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030" y="4660783"/>
              <a:ext cx="5423060" cy="2236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9765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309</TotalTime>
  <Words>2366</Words>
  <Application>Microsoft Office PowerPoint</Application>
  <PresentationFormat>화면 슬라이드 쇼(4:3)</PresentationFormat>
  <Paragraphs>393</Paragraphs>
  <Slides>85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86" baseType="lpstr">
      <vt:lpstr>1_마스터</vt:lpstr>
      <vt:lpstr>JDBC로 데이터베이스와 JSP 연동</vt:lpstr>
      <vt:lpstr>PowerPoint 프레젠테이션</vt:lpstr>
      <vt:lpstr>1. JDBC의 개요</vt:lpstr>
      <vt:lpstr>1. JDBC의 개요</vt:lpstr>
      <vt:lpstr>1. JDBC의 개요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5. [웹 쇼핑몰] 상품 조회, 등록, 수정, 삭제하기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Windows 사용자</cp:lastModifiedBy>
  <cp:revision>355</cp:revision>
  <dcterms:created xsi:type="dcterms:W3CDTF">2011-01-05T15:14:06Z</dcterms:created>
  <dcterms:modified xsi:type="dcterms:W3CDTF">2019-03-18T00:03:46Z</dcterms:modified>
</cp:coreProperties>
</file>